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7"/>
  </p:notesMasterIdLst>
  <p:sldIdLst>
    <p:sldId id="256" r:id="rId2"/>
    <p:sldId id="343" r:id="rId3"/>
    <p:sldId id="347" r:id="rId4"/>
    <p:sldId id="351" r:id="rId5"/>
    <p:sldId id="353" r:id="rId6"/>
    <p:sldId id="355" r:id="rId7"/>
    <p:sldId id="322" r:id="rId8"/>
    <p:sldId id="357" r:id="rId9"/>
    <p:sldId id="360" r:id="rId10"/>
    <p:sldId id="362" r:id="rId11"/>
    <p:sldId id="364" r:id="rId12"/>
    <p:sldId id="365" r:id="rId13"/>
    <p:sldId id="315" r:id="rId14"/>
    <p:sldId id="348" r:id="rId15"/>
    <p:sldId id="350" r:id="rId16"/>
    <p:sldId id="352" r:id="rId17"/>
    <p:sldId id="354" r:id="rId18"/>
    <p:sldId id="356" r:id="rId19"/>
    <p:sldId id="358" r:id="rId20"/>
    <p:sldId id="359" r:id="rId21"/>
    <p:sldId id="361" r:id="rId22"/>
    <p:sldId id="363" r:id="rId23"/>
    <p:sldId id="367" r:id="rId24"/>
    <p:sldId id="368" r:id="rId25"/>
    <p:sldId id="314" r:id="rId26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CCCC"/>
    <a:srgbClr val="33CC33"/>
    <a:srgbClr val="CCFF99"/>
    <a:srgbClr val="CCFFFF"/>
    <a:srgbClr val="FE30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67" autoAdjust="0"/>
    <p:restoredTop sz="94660"/>
  </p:normalViewPr>
  <p:slideViewPr>
    <p:cSldViewPr>
      <p:cViewPr>
        <p:scale>
          <a:sx n="70" d="100"/>
          <a:sy n="70" d="100"/>
        </p:scale>
        <p:origin x="-918" y="-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BE47FE-DBEF-4A7C-A355-30CEA4604859}" type="datetimeFigureOut">
              <a:rPr lang="fr-FR" smtClean="0"/>
              <a:t>27/01/2020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FCD01-F9CE-4C44-9F78-7DBF3D9CB33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20629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FCD01-F9CE-4C44-9F78-7DBF3D9CB33F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337932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 smtClean="0"/>
              <a:t>Modifiez le style des sous-titres du masque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27/01/2020</a:t>
            </a:fld>
            <a:endParaRPr lang="fr-F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27/01/2020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27/01/2020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27/01/2020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27/01/2020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27/01/2020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27/01/2020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27/01/2020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27/01/2020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27/01/2020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27/01/2020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fr-FR" smtClean="0"/>
              <a:t>Cliquez sur l'icône pour ajouter une image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 smtClean="0"/>
              <a:t>Modifiez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3043F6C-A85B-4A8B-8892-12E9E148F830}" type="datetimeFigureOut">
              <a:rPr lang="fr-FR" smtClean="0"/>
              <a:t>27/01/2020</a:t>
            </a:fld>
            <a:endParaRPr lang="fr-F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0.png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 anchor="ctr">
            <a:normAutofit fontScale="90000"/>
          </a:bodyPr>
          <a:lstStyle/>
          <a:p>
            <a:pPr algn="ctr"/>
            <a:r>
              <a:rPr lang="fr-FR" sz="8900" dirty="0" smtClean="0"/>
              <a:t>Trigonométrie</a:t>
            </a:r>
            <a:br>
              <a:rPr lang="fr-FR" sz="8900" dirty="0" smtClean="0"/>
            </a:br>
            <a:r>
              <a:rPr lang="fr-FR" dirty="0" smtClean="0"/>
              <a:t>Série 14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677744" y="4124672"/>
            <a:ext cx="7854696" cy="1752600"/>
          </a:xfrm>
        </p:spPr>
        <p:txBody>
          <a:bodyPr anchor="ctr"/>
          <a:lstStyle/>
          <a:p>
            <a:pPr algn="ctr"/>
            <a:r>
              <a:rPr lang="fr-FR" dirty="0" smtClean="0">
                <a:latin typeface="+mj-lt"/>
              </a:rPr>
              <a:t>Activités mentales et automatismes en classe de première</a:t>
            </a:r>
          </a:p>
          <a:p>
            <a:pPr algn="ctr"/>
            <a:r>
              <a:rPr lang="fr-FR" dirty="0" smtClean="0">
                <a:latin typeface="+mj-lt"/>
              </a:rPr>
              <a:t>IREM de Clermont-Ferrand</a:t>
            </a:r>
            <a:endParaRPr lang="fr-FR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33769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7" name="Espace réservé du contenu 4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84170311"/>
                  </p:ext>
                </p:extLst>
              </p:nvPr>
            </p:nvGraphicFramePr>
            <p:xfrm>
              <a:off x="251520" y="2276872"/>
              <a:ext cx="8712968" cy="2955654"/>
            </p:xfrm>
            <a:graphic>
              <a:graphicData uri="http://schemas.openxmlformats.org/drawingml/2006/table">
                <a:tbl>
                  <a:tblPr firstRow="1">
                    <a:tableStyleId>{08FB837D-C827-4EFA-A057-4D05807E0F7C}</a:tableStyleId>
                  </a:tblPr>
                  <a:tblGrid>
                    <a:gridCol w="2178242"/>
                    <a:gridCol w="2178242"/>
                    <a:gridCol w="2178242"/>
                    <a:gridCol w="2178242"/>
                  </a:tblGrid>
                  <a:tr h="1224136">
                    <a:tc gridSpan="4"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unc>
                                <m:funcPr>
                                  <m:ctrlPr>
                                    <a:rPr lang="fr-FR" sz="4400" b="0" i="1" baseline="0" smtClean="0">
                                      <a:latin typeface="Cambria Math"/>
                                      <a:ea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fr-FR" sz="4400" b="0" i="0" baseline="0" smtClean="0">
                                      <a:latin typeface="Cambria Math"/>
                                      <a:ea typeface="Cambria Math" panose="02040503050406030204" pitchFamily="18" charset="0"/>
                                    </a:rPr>
                                    <m:t>sin</m:t>
                                  </m:r>
                                </m:fName>
                                <m:e>
                                  <m:f>
                                    <m:fPr>
                                      <m:ctrlPr>
                                        <a:rPr lang="fr-FR" sz="4400" b="0" i="1" baseline="0" smtClean="0">
                                          <a:latin typeface="Cambria Math"/>
                                          <a:ea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fr-FR" sz="4400" b="0" i="1" baseline="0" smtClean="0">
                                          <a:latin typeface="Cambria Math"/>
                                          <a:ea typeface="Cambria Math" panose="02040503050406030204" pitchFamily="18" charset="0"/>
                                        </a:rPr>
                                        <m:t>3</m:t>
                                      </m:r>
                                      <m:r>
                                        <a:rPr lang="fr-FR" sz="4400" b="0" i="1" baseline="0" smtClean="0">
                                          <a:latin typeface="Cambria Math"/>
                                          <a:ea typeface="Cambria Math"/>
                                        </a:rPr>
                                        <m:t>𝜋</m:t>
                                      </m:r>
                                    </m:num>
                                    <m:den>
                                      <m:r>
                                        <a:rPr lang="fr-FR" sz="4400" b="0" i="1" baseline="0" smtClean="0">
                                          <a:latin typeface="Cambria Math"/>
                                          <a:ea typeface="Cambria Math" panose="02040503050406030204" pitchFamily="18" charset="0"/>
                                        </a:rPr>
                                        <m:t>4</m:t>
                                      </m:r>
                                    </m:den>
                                  </m:f>
                                  <m:r>
                                    <a:rPr lang="fr-FR" sz="4400" b="0" i="1" baseline="0" smtClean="0">
                                      <a:latin typeface="Cambria Math"/>
                                      <a:ea typeface="Cambria Math" panose="02040503050406030204" pitchFamily="18" charset="0"/>
                                    </a:rPr>
                                    <m:t>=</m:t>
                                  </m:r>
                                </m:e>
                              </m:func>
                            </m:oMath>
                          </a14:m>
                          <a:r>
                            <a:rPr lang="fr-FR" sz="4400" b="0" baseline="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…</a:t>
                          </a:r>
                          <a:r>
                            <a:rPr lang="fr-FR" sz="4400" b="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</a:t>
                          </a:r>
                        </a:p>
                      </a:txBody>
                      <a:tcPr>
                        <a:solidFill>
                          <a:srgbClr val="33CC33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33CC33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33CC33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solidFill>
                          <a:srgbClr val="33CC33"/>
                        </a:solidFill>
                      </a:tcPr>
                    </a:tc>
                  </a:tr>
                  <a:tr h="1387192">
                    <a:tc>
                      <a:txBody>
                        <a:bodyPr/>
                        <a:lstStyle/>
                        <a:p>
                          <a:pPr algn="ctr"/>
                          <a:endParaRPr lang="fr-FR" sz="1000" b="0" i="0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4000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m:rPr>
                                        <m:sty m:val="p"/>
                                      </m:rPr>
                                      <a:rPr lang="fr-FR" sz="4000" b="0" i="0" smtClean="0">
                                        <a:latin typeface="Cambria Math"/>
                                      </a:rPr>
                                      <m:t>sin</m:t>
                                    </m:r>
                                    <m:r>
                                      <a:rPr lang="fr-FR" sz="4000" b="0" i="1" smtClean="0">
                                        <a:latin typeface="Cambria Math"/>
                                      </a:rPr>
                                      <m:t>3</m:t>
                                    </m:r>
                                    <m:r>
                                      <a:rPr lang="fr-FR" sz="4000" b="0" i="1" smtClean="0">
                                        <a:latin typeface="Cambria Math"/>
                                        <a:ea typeface="Cambria Math"/>
                                      </a:rPr>
                                      <m:t>𝜋</m:t>
                                    </m:r>
                                  </m:num>
                                  <m:den>
                                    <m:r>
                                      <a:rPr lang="fr-FR" sz="4000" b="0" i="1" smtClean="0">
                                        <a:latin typeface="Cambria Math"/>
                                        <a:ea typeface="Cambria Math"/>
                                      </a:rPr>
                                      <m:t>4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4000" dirty="0"/>
                        </a:p>
                        <a:p>
                          <a:pPr algn="ctr"/>
                          <a:endParaRPr lang="fr-FR" sz="2200" i="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1000" i="1" dirty="0" smtClean="0">
                            <a:latin typeface="Cambria Math"/>
                          </a:endParaRPr>
                        </a:p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3600" b="0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600" b="0" i="1" smtClean="0">
                                        <a:latin typeface="Cambria Math"/>
                                      </a:rPr>
                                      <m:t>3</m:t>
                                    </m:r>
                                    <m:rad>
                                      <m:radPr>
                                        <m:degHide m:val="on"/>
                                        <m:ctrlPr>
                                          <a:rPr lang="fr-FR" sz="3600" b="0" i="1" smtClean="0">
                                            <a:latin typeface="Cambria Math"/>
                                          </a:rPr>
                                        </m:ctrlPr>
                                      </m:radPr>
                                      <m:deg/>
                                      <m:e>
                                        <m:r>
                                          <a:rPr lang="fr-FR" sz="3600" b="0" i="1" smtClean="0">
                                            <a:latin typeface="Cambria Math"/>
                                          </a:rPr>
                                          <m:t>2</m:t>
                                        </m:r>
                                      </m:e>
                                    </m:rad>
                                  </m:num>
                                  <m:den>
                                    <m:r>
                                      <a:rPr lang="fr-FR" sz="3600" b="0" i="1" smtClean="0">
                                        <a:latin typeface="Cambria Math"/>
                                      </a:rPr>
                                      <m:t>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3600" dirty="0"/>
                        </a:p>
                      </a:txBody>
                      <a:tcPr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fr-FR" sz="1000" b="0" i="0" dirty="0" smtClean="0">
                            <a:latin typeface="Cambria Math"/>
                          </a:endParaRPr>
                        </a:p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3600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ad>
                                      <m:radPr>
                                        <m:degHide m:val="on"/>
                                        <m:ctrlPr>
                                          <a:rPr lang="fr-FR" sz="3600" i="1" smtClean="0">
                                            <a:latin typeface="Cambria Math"/>
                                          </a:rPr>
                                        </m:ctrlPr>
                                      </m:radPr>
                                      <m:deg/>
                                      <m:e>
                                        <m:r>
                                          <a:rPr lang="fr-FR" sz="3600" b="0" i="1" smtClean="0">
                                            <a:latin typeface="Cambria Math"/>
                                          </a:rPr>
                                          <m:t>2</m:t>
                                        </m:r>
                                      </m:e>
                                    </m:rad>
                                  </m:num>
                                  <m:den>
                                    <m:r>
                                      <a:rPr lang="fr-FR" sz="3600" b="0" i="1" smtClean="0">
                                        <a:latin typeface="Cambria Math"/>
                                        <a:ea typeface="Cambria Math"/>
                                      </a:rPr>
                                      <m:t>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3600" dirty="0"/>
                        </a:p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fr-FR" sz="2200" dirty="0"/>
                        </a:p>
                      </a:txBody>
                      <a:tcPr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1000" i="1" dirty="0" smtClean="0">
                            <a:latin typeface="Cambria Math"/>
                          </a:endParaRPr>
                        </a:p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fr-FR" sz="4000" b="0" i="0" smtClean="0">
                                    <a:latin typeface="Cambria Math"/>
                                  </a:rPr>
                                  <m:t>sin</m:t>
                                </m:r>
                                <m:f>
                                  <m:fPr>
                                    <m:ctrlPr>
                                      <a:rPr lang="fr-FR" sz="4000" b="0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4000" b="0" i="1" smtClean="0">
                                        <a:latin typeface="Cambria Math"/>
                                      </a:rPr>
                                      <m:t>9</m:t>
                                    </m:r>
                                    <m:r>
                                      <a:rPr lang="fr-FR" sz="4000" b="0" i="1" smtClean="0">
                                        <a:latin typeface="Cambria Math"/>
                                        <a:ea typeface="Cambria Math"/>
                                      </a:rPr>
                                      <m:t>𝜋</m:t>
                                    </m:r>
                                  </m:num>
                                  <m:den>
                                    <m:r>
                                      <a:rPr lang="fr-FR" sz="4000" b="0" i="1" smtClean="0">
                                        <a:latin typeface="Cambria Math"/>
                                        <a:ea typeface="Cambria Math"/>
                                      </a:rPr>
                                      <m:t>12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4000" dirty="0"/>
                        </a:p>
                      </a:txBody>
                      <a:tcPr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7" name="Espace réservé du contenu 4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84170311"/>
                  </p:ext>
                </p:extLst>
              </p:nvPr>
            </p:nvGraphicFramePr>
            <p:xfrm>
              <a:off x="251520" y="2276872"/>
              <a:ext cx="8712968" cy="2955654"/>
            </p:xfrm>
            <a:graphic>
              <a:graphicData uri="http://schemas.openxmlformats.org/drawingml/2006/table">
                <a:tbl>
                  <a:tblPr firstRow="1">
                    <a:tableStyleId>{08FB837D-C827-4EFA-A057-4D05807E0F7C}</a:tableStyleId>
                  </a:tblPr>
                  <a:tblGrid>
                    <a:gridCol w="2178242"/>
                    <a:gridCol w="2178242"/>
                    <a:gridCol w="2178242"/>
                    <a:gridCol w="2178242"/>
                  </a:tblGrid>
                  <a:tr h="1224136">
                    <a:tc gridSpan="4"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699" t="-2000" r="-629" b="-150000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33CC33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33CC33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solidFill>
                          <a:srgbClr val="33CC33"/>
                        </a:solidFill>
                      </a:tcPr>
                    </a:tc>
                  </a:tr>
                  <a:tr h="1731518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2793" t="-71831" r="-301955" b="-563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103081" t="-71831" r="-202801" b="-563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202514" t="-71831" r="-102235" b="-563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303361" t="-71831" r="-2521" b="-5634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8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8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9131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Espace réservé du contenu 4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2965198822"/>
                  </p:ext>
                </p:extLst>
              </p:nvPr>
            </p:nvGraphicFramePr>
            <p:xfrm>
              <a:off x="251520" y="2276872"/>
              <a:ext cx="8712968" cy="3115755"/>
            </p:xfrm>
            <a:graphic>
              <a:graphicData uri="http://schemas.openxmlformats.org/drawingml/2006/table">
                <a:tbl>
                  <a:tblPr firstRow="1">
                    <a:tableStyleId>{08FB837D-C827-4EFA-A057-4D05807E0F7C}</a:tableStyleId>
                  </a:tblPr>
                  <a:tblGrid>
                    <a:gridCol w="2178242"/>
                    <a:gridCol w="2178242"/>
                    <a:gridCol w="2178242"/>
                    <a:gridCol w="2178242"/>
                  </a:tblGrid>
                  <a:tr h="1224136">
                    <a:tc gridSpan="4"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4000" b="0" i="0" dirty="0" smtClean="0"/>
                            <a:t>Parmi</a:t>
                          </a:r>
                          <a:r>
                            <a:rPr lang="fr-FR" sz="4000" b="0" i="0" baseline="0" dirty="0" smtClean="0"/>
                            <a:t> les réels suivants, lesquels sont solutions de l’équation 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fr-FR" sz="4000" b="0" i="0" baseline="0" smtClean="0">
                                  <a:latin typeface="Cambria Math"/>
                                </a:rPr>
                                <m:t>sin</m:t>
                              </m:r>
                              <m:r>
                                <a:rPr lang="fr-FR" sz="4000" b="0" i="1" baseline="0" smtClean="0">
                                  <a:latin typeface="Cambria Math"/>
                                </a:rPr>
                                <m:t> </m:t>
                              </m:r>
                              <m:r>
                                <a:rPr lang="fr-FR" sz="4000" b="0" i="1" baseline="0" smtClean="0">
                                  <a:latin typeface="Cambria Math"/>
                                </a:rPr>
                                <m:t>𝑥</m:t>
                              </m:r>
                              <m:r>
                                <a:rPr lang="fr-FR" sz="4000" b="0" i="1" baseline="0" smtClean="0">
                                  <a:latin typeface="Cambria Math"/>
                                </a:rPr>
                                <m:t>=−</m:t>
                              </m:r>
                              <m:f>
                                <m:fPr>
                                  <m:ctrlPr>
                                    <a:rPr lang="fr-FR" sz="4000" b="0" i="1" baseline="0" smtClean="0"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fr-FR" sz="4000" b="0" i="1" baseline="0" smtClean="0">
                                      <a:latin typeface="Cambria Math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fr-FR" sz="4000" b="0" i="1" baseline="0" smtClean="0">
                                      <a:latin typeface="Cambria Math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fr-FR" sz="4000" b="0" i="0" dirty="0" smtClean="0"/>
                            <a:t> ? </a:t>
                          </a:r>
                          <a:endParaRPr lang="fr-FR" sz="4000" b="0" i="0" dirty="0"/>
                        </a:p>
                      </a:txBody>
                      <a:tcPr>
                        <a:solidFill>
                          <a:srgbClr val="33CC33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33CC33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33CC33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solidFill>
                          <a:srgbClr val="33CC33"/>
                        </a:solidFill>
                      </a:tcPr>
                    </a:tc>
                  </a:tr>
                  <a:tr h="1387192">
                    <a:tc>
                      <a:txBody>
                        <a:bodyPr/>
                        <a:lstStyle/>
                        <a:p>
                          <a:pPr algn="ctr"/>
                          <a:endParaRPr lang="fr-FR" sz="1800" b="0" i="0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4400" b="0" i="1" smtClean="0">
                                    <a:latin typeface="Cambria Math"/>
                                  </a:rPr>
                                  <m:t>210</m:t>
                                </m:r>
                                <m:r>
                                  <a:rPr lang="fr-FR" sz="4400" b="0" i="1" smtClean="0">
                                    <a:latin typeface="Cambria Math"/>
                                    <a:ea typeface="Cambria Math"/>
                                  </a:rPr>
                                  <m:t>°</m:t>
                                </m:r>
                              </m:oMath>
                            </m:oMathPara>
                          </a14:m>
                          <a:endParaRPr lang="fr-FR" sz="4400" dirty="0"/>
                        </a:p>
                        <a:p>
                          <a:pPr algn="ctr"/>
                          <a:endParaRPr lang="fr-FR" sz="2200" i="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1000" i="1" dirty="0" smtClean="0">
                            <a:latin typeface="Cambria Math"/>
                          </a:endParaRPr>
                        </a:p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4000" b="0" i="0" smtClean="0">
                                    <a:latin typeface="Cambria Math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fr-FR" sz="4000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4000" b="0" i="1" smtClean="0">
                                        <a:latin typeface="Cambria Math"/>
                                      </a:rPr>
                                      <m:t>5</m:t>
                                    </m:r>
                                    <m:r>
                                      <a:rPr lang="fr-FR" sz="4000" i="1" smtClean="0">
                                        <a:latin typeface="Cambria Math"/>
                                        <a:ea typeface="Cambria Math"/>
                                      </a:rPr>
                                      <m:t>𝜋</m:t>
                                    </m:r>
                                  </m:num>
                                  <m:den>
                                    <m:r>
                                      <a:rPr lang="fr-FR" sz="4000" b="0" i="1" smtClean="0">
                                        <a:latin typeface="Cambria Math"/>
                                      </a:rPr>
                                      <m:t>6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4000" i="1" dirty="0" smtClean="0">
                            <a:latin typeface="Cambria Math"/>
                          </a:endParaRPr>
                        </a:p>
                        <a:p>
                          <a:pPr algn="ctr"/>
                          <a:endParaRPr lang="fr-FR" sz="1000" i="1" dirty="0" smtClean="0">
                            <a:latin typeface="Cambria Math"/>
                          </a:endParaRPr>
                        </a:p>
                      </a:txBody>
                      <a:tcPr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fr-FR" sz="1000" b="0" i="0" dirty="0" smtClean="0">
                            <a:latin typeface="Cambria Math"/>
                          </a:endParaRPr>
                        </a:p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4000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4000" b="0" i="1" smtClean="0">
                                        <a:latin typeface="Cambria Math"/>
                                      </a:rPr>
                                      <m:t>5</m:t>
                                    </m:r>
                                    <m:r>
                                      <a:rPr lang="fr-FR" sz="4000" b="0" i="1" smtClean="0">
                                        <a:latin typeface="Cambria Math"/>
                                        <a:ea typeface="Cambria Math"/>
                                      </a:rPr>
                                      <m:t>𝜋</m:t>
                                    </m:r>
                                  </m:num>
                                  <m:den>
                                    <m:r>
                                      <a:rPr lang="fr-FR" sz="4000" b="0" i="1" smtClean="0">
                                        <a:latin typeface="Cambria Math"/>
                                      </a:rPr>
                                      <m:t>6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4000" dirty="0"/>
                        </a:p>
                      </a:txBody>
                      <a:tcPr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1000" i="1" dirty="0" smtClean="0">
                            <a:latin typeface="Cambria Math"/>
                          </a:endParaRPr>
                        </a:p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4000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4000" b="0" i="1" smtClean="0">
                                        <a:latin typeface="Cambria Math"/>
                                      </a:rPr>
                                      <m:t>11</m:t>
                                    </m:r>
                                    <m:r>
                                      <a:rPr lang="fr-FR" sz="4000" b="0" i="1" smtClean="0">
                                        <a:latin typeface="Cambria Math"/>
                                        <a:ea typeface="Cambria Math"/>
                                      </a:rPr>
                                      <m:t>𝜋</m:t>
                                    </m:r>
                                  </m:num>
                                  <m:den>
                                    <m:r>
                                      <a:rPr lang="fr-FR" sz="4000" b="0" i="1" smtClean="0">
                                        <a:latin typeface="Cambria Math"/>
                                      </a:rPr>
                                      <m:t>6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4000" dirty="0"/>
                        </a:p>
                      </a:txBody>
                      <a:tcPr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Espace réservé du contenu 4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2965198822"/>
                  </p:ext>
                </p:extLst>
              </p:nvPr>
            </p:nvGraphicFramePr>
            <p:xfrm>
              <a:off x="251520" y="2276872"/>
              <a:ext cx="8712968" cy="3115755"/>
            </p:xfrm>
            <a:graphic>
              <a:graphicData uri="http://schemas.openxmlformats.org/drawingml/2006/table">
                <a:tbl>
                  <a:tblPr firstRow="1">
                    <a:tableStyleId>{08FB837D-C827-4EFA-A057-4D05807E0F7C}</a:tableStyleId>
                  </a:tblPr>
                  <a:tblGrid>
                    <a:gridCol w="2178242"/>
                    <a:gridCol w="2178242"/>
                    <a:gridCol w="2178242"/>
                    <a:gridCol w="2178242"/>
                  </a:tblGrid>
                  <a:tr h="1561846">
                    <a:tc gridSpan="4"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699" t="-7031" r="-629" b="-105859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33CC33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33CC33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solidFill>
                          <a:srgbClr val="33CC33"/>
                        </a:solidFill>
                      </a:tcPr>
                    </a:tc>
                  </a:tr>
                  <a:tr h="1553909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2793" t="-107451" r="-301955" b="-627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103081" t="-107451" r="-202801" b="-627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202514" t="-107451" r="-102235" b="-627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303361" t="-107451" r="-2521" b="-6275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8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9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1994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7" name="Espace réservé du contenu 4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1241557874"/>
                  </p:ext>
                </p:extLst>
              </p:nvPr>
            </p:nvGraphicFramePr>
            <p:xfrm>
              <a:off x="251520" y="2276872"/>
              <a:ext cx="8712968" cy="3209989"/>
            </p:xfrm>
            <a:graphic>
              <a:graphicData uri="http://schemas.openxmlformats.org/drawingml/2006/table">
                <a:tbl>
                  <a:tblPr firstRow="1">
                    <a:tableStyleId>{08FB837D-C827-4EFA-A057-4D05807E0F7C}</a:tableStyleId>
                  </a:tblPr>
                  <a:tblGrid>
                    <a:gridCol w="2178242"/>
                    <a:gridCol w="2178242"/>
                    <a:gridCol w="2178242"/>
                    <a:gridCol w="2178242"/>
                  </a:tblGrid>
                  <a:tr h="1224136">
                    <a:tc gridSpan="4"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4000" b="0" i="0" dirty="0" smtClean="0"/>
                            <a:t>Parmi</a:t>
                          </a:r>
                          <a:r>
                            <a:rPr lang="fr-FR" sz="4000" b="0" i="0" baseline="0" dirty="0" smtClean="0"/>
                            <a:t> les réels suivants, lesquels sont solutions de l’équation 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fr-FR" sz="4000" b="0" i="0" baseline="0" smtClean="0">
                                  <a:latin typeface="Cambria Math"/>
                                </a:rPr>
                                <m:t>cos</m:t>
                              </m:r>
                              <m:r>
                                <a:rPr lang="fr-FR" sz="4000" b="0" i="1" baseline="0" smtClean="0">
                                  <a:latin typeface="Cambria Math"/>
                                </a:rPr>
                                <m:t> </m:t>
                              </m:r>
                              <m:r>
                                <a:rPr lang="fr-FR" sz="4000" b="0" i="1" baseline="0" smtClean="0">
                                  <a:latin typeface="Cambria Math"/>
                                </a:rPr>
                                <m:t>𝑥</m:t>
                              </m:r>
                              <m:r>
                                <a:rPr lang="fr-FR" sz="4000" b="0" i="1" baseline="0" smtClean="0">
                                  <a:latin typeface="Cambria Math"/>
                                </a:rPr>
                                <m:t>=−</m:t>
                              </m:r>
                              <m:f>
                                <m:fPr>
                                  <m:ctrlPr>
                                    <a:rPr lang="fr-FR" sz="4000" b="0" i="1" baseline="0" smtClean="0"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fr-FR" sz="4000" b="0" i="1" baseline="0" smtClean="0">
                                          <a:latin typeface="Cambria Math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fr-FR" sz="4000" b="0" i="1" baseline="0" smtClean="0">
                                          <a:latin typeface="Cambria Math"/>
                                        </a:rPr>
                                        <m:t>2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fr-FR" sz="4000" b="0" i="1" baseline="0" smtClean="0">
                                      <a:latin typeface="Cambria Math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fr-FR" sz="4000" b="0" i="0" dirty="0" smtClean="0"/>
                            <a:t> ? </a:t>
                          </a:r>
                          <a:endParaRPr lang="fr-FR" sz="4000" b="0" i="0" dirty="0"/>
                        </a:p>
                      </a:txBody>
                      <a:tcPr>
                        <a:solidFill>
                          <a:srgbClr val="33CC33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33CC33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33CC33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solidFill>
                          <a:srgbClr val="33CC33"/>
                        </a:solidFill>
                      </a:tcPr>
                    </a:tc>
                  </a:tr>
                  <a:tr h="1387192">
                    <a:tc>
                      <a:txBody>
                        <a:bodyPr/>
                        <a:lstStyle/>
                        <a:p>
                          <a:pPr algn="ctr"/>
                          <a:endParaRPr lang="fr-FR" sz="1800" b="0" i="0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4400" b="0" i="1" smtClean="0">
                                    <a:latin typeface="Cambria Math"/>
                                  </a:rPr>
                                  <m:t>−135</m:t>
                                </m:r>
                                <m:r>
                                  <a:rPr lang="fr-FR" sz="4400" b="0" i="1" smtClean="0">
                                    <a:latin typeface="Cambria Math"/>
                                    <a:ea typeface="Cambria Math"/>
                                  </a:rPr>
                                  <m:t>°</m:t>
                                </m:r>
                              </m:oMath>
                            </m:oMathPara>
                          </a14:m>
                          <a:endParaRPr lang="fr-FR" sz="4400" dirty="0"/>
                        </a:p>
                        <a:p>
                          <a:pPr algn="ctr"/>
                          <a:endParaRPr lang="fr-FR" sz="2200" i="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1000" i="1" dirty="0" smtClean="0">
                            <a:latin typeface="Cambria Math"/>
                          </a:endParaRPr>
                        </a:p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4000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4000" b="0" i="1" smtClean="0">
                                        <a:latin typeface="Cambria Math"/>
                                      </a:rPr>
                                      <m:t>3</m:t>
                                    </m:r>
                                    <m:r>
                                      <a:rPr lang="fr-FR" sz="4000" i="1" smtClean="0">
                                        <a:latin typeface="Cambria Math"/>
                                        <a:ea typeface="Cambria Math"/>
                                      </a:rPr>
                                      <m:t>𝜋</m:t>
                                    </m:r>
                                  </m:num>
                                  <m:den>
                                    <m:r>
                                      <a:rPr lang="fr-FR" sz="4000" b="0" i="1" smtClean="0">
                                        <a:latin typeface="Cambria Math"/>
                                        <a:ea typeface="Cambria Math"/>
                                      </a:rPr>
                                      <m:t>4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4000" i="1" dirty="0" smtClean="0">
                            <a:latin typeface="Cambria Math"/>
                          </a:endParaRPr>
                        </a:p>
                        <a:p>
                          <a:pPr algn="ctr"/>
                          <a:endParaRPr lang="fr-FR" sz="1000" i="1" dirty="0" smtClean="0">
                            <a:latin typeface="Cambria Math"/>
                          </a:endParaRPr>
                        </a:p>
                      </a:txBody>
                      <a:tcPr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fr-FR" sz="1000" b="0" i="0" dirty="0" smtClean="0">
                            <a:latin typeface="Cambria Math"/>
                          </a:endParaRPr>
                        </a:p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4000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4000" b="0" i="1" smtClean="0">
                                        <a:latin typeface="Cambria Math"/>
                                      </a:rPr>
                                      <m:t>5</m:t>
                                    </m:r>
                                    <m:r>
                                      <a:rPr lang="fr-FR" sz="4000" b="0" i="1" smtClean="0">
                                        <a:latin typeface="Cambria Math"/>
                                        <a:ea typeface="Cambria Math"/>
                                      </a:rPr>
                                      <m:t>𝜋</m:t>
                                    </m:r>
                                  </m:num>
                                  <m:den>
                                    <m:r>
                                      <a:rPr lang="fr-FR" sz="4000" b="0" i="1" smtClean="0">
                                        <a:latin typeface="Cambria Math"/>
                                        <a:ea typeface="Cambria Math"/>
                                      </a:rPr>
                                      <m:t>4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4000" dirty="0"/>
                        </a:p>
                      </a:txBody>
                      <a:tcPr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1000" i="1" dirty="0" smtClean="0">
                            <a:latin typeface="Cambria Math"/>
                          </a:endParaRPr>
                        </a:p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4000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4000" b="0" i="1" smtClean="0">
                                        <a:latin typeface="Cambria Math"/>
                                      </a:rPr>
                                      <m:t>7</m:t>
                                    </m:r>
                                    <m:r>
                                      <a:rPr lang="fr-FR" sz="4000" b="0" i="1" smtClean="0">
                                        <a:latin typeface="Cambria Math"/>
                                        <a:ea typeface="Cambria Math"/>
                                      </a:rPr>
                                      <m:t>𝜋</m:t>
                                    </m:r>
                                  </m:num>
                                  <m:den>
                                    <m:r>
                                      <a:rPr lang="fr-FR" sz="4000" b="0" i="1" smtClean="0">
                                        <a:latin typeface="Cambria Math"/>
                                        <a:ea typeface="Cambria Math"/>
                                      </a:rPr>
                                      <m:t>4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4000" dirty="0"/>
                        </a:p>
                      </a:txBody>
                      <a:tcPr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7" name="Espace réservé du contenu 4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1241557874"/>
                  </p:ext>
                </p:extLst>
              </p:nvPr>
            </p:nvGraphicFramePr>
            <p:xfrm>
              <a:off x="251520" y="2276872"/>
              <a:ext cx="8712968" cy="3209989"/>
            </p:xfrm>
            <a:graphic>
              <a:graphicData uri="http://schemas.openxmlformats.org/drawingml/2006/table">
                <a:tbl>
                  <a:tblPr firstRow="1">
                    <a:tableStyleId>{08FB837D-C827-4EFA-A057-4D05807E0F7C}</a:tableStyleId>
                  </a:tblPr>
                  <a:tblGrid>
                    <a:gridCol w="2178242"/>
                    <a:gridCol w="2178242"/>
                    <a:gridCol w="2178242"/>
                    <a:gridCol w="2178242"/>
                  </a:tblGrid>
                  <a:tr h="1672400">
                    <a:tc gridSpan="4"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699" t="-6569" r="-629" b="-97810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33CC33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33CC33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solidFill>
                          <a:srgbClr val="33CC33"/>
                        </a:solidFill>
                      </a:tcPr>
                    </a:tc>
                  </a:tr>
                  <a:tr h="1537589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2793" t="-115873" r="-301955" b="-634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103081" t="-115873" r="-202801" b="-634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202514" t="-115873" r="-102235" b="-634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303361" t="-115873" r="-2521" b="-6349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8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10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8542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fr-FR" sz="8900" dirty="0" smtClean="0"/>
              <a:t>Correction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677744" y="4124672"/>
            <a:ext cx="7854696" cy="1752600"/>
          </a:xfrm>
        </p:spPr>
        <p:txBody>
          <a:bodyPr anchor="ctr"/>
          <a:lstStyle/>
          <a:p>
            <a:pPr algn="ctr"/>
            <a:r>
              <a:rPr lang="fr-FR" dirty="0" smtClean="0">
                <a:latin typeface="+mj-lt"/>
              </a:rPr>
              <a:t>Activités mentales et automatismes en classe de première</a:t>
            </a:r>
          </a:p>
          <a:p>
            <a:pPr algn="ctr"/>
            <a:r>
              <a:rPr lang="fr-FR" dirty="0" smtClean="0">
                <a:latin typeface="+mj-lt"/>
              </a:rPr>
              <a:t>IREM de Clermont-Ferrand</a:t>
            </a:r>
            <a:endParaRPr lang="fr-FR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31227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51520" y="1935480"/>
            <a:ext cx="8712968" cy="43891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5400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Pour chaque question déterminer </a:t>
            </a:r>
            <a:r>
              <a:rPr lang="fr-FR" sz="5400" b="1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la</a:t>
            </a:r>
            <a:r>
              <a:rPr lang="fr-FR" sz="5400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ou </a:t>
            </a:r>
            <a:r>
              <a:rPr lang="fr-FR" sz="5400" b="1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les</a:t>
            </a:r>
            <a:r>
              <a:rPr lang="fr-FR" sz="5400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réponses correctes.</a:t>
            </a:r>
            <a:endParaRPr lang="fr-FR" sz="5400" dirty="0">
              <a:latin typeface="Cambria Math" panose="02040503050406030204" pitchFamily="18" charset="0"/>
              <a:ea typeface="Cambria Math" panose="020405030504060302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fr-FR" sz="54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8506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1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Espace réservé du contenu 5"/>
              <p:cNvSpPr txBox="1">
                <a:spLocks/>
              </p:cNvSpPr>
              <p:nvPr/>
            </p:nvSpPr>
            <p:spPr>
              <a:xfrm>
                <a:off x="457200" y="1196752"/>
                <a:ext cx="8435280" cy="1828800"/>
              </a:xfrm>
              <a:prstGeom prst="rect">
                <a:avLst/>
              </a:prstGeom>
            </p:spPr>
            <p:txBody>
              <a:bodyPr vert="horz">
                <a:norm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Wingdings 2"/>
                  <a:buNone/>
                </a:pPr>
                <a:r>
                  <a:rPr lang="fr-FR" sz="320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M est le point image du nombre réel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3200" i="1" smtClean="0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32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fr-FR" sz="32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fr-FR" sz="320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 sur un cercle trigonométrique. M est aussi le point image de …</a:t>
                </a:r>
                <a:endParaRPr lang="fr-FR" sz="32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7" name="Espace réservé du contenu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1196752"/>
                <a:ext cx="8435280" cy="1828800"/>
              </a:xfrm>
              <a:prstGeom prst="rect">
                <a:avLst/>
              </a:prstGeom>
              <a:blipFill rotWithShape="1">
                <a:blip r:embed="rId2"/>
                <a:stretch>
                  <a:fillRect l="-1806" t="-1667" b="-466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Espace réservé du contenu 4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4018044261"/>
                  </p:ext>
                </p:extLst>
              </p:nvPr>
            </p:nvGraphicFramePr>
            <p:xfrm>
              <a:off x="251520" y="4365104"/>
              <a:ext cx="8712968" cy="2016224"/>
            </p:xfrm>
            <a:graphic>
              <a:graphicData uri="http://schemas.openxmlformats.org/drawingml/2006/table">
                <a:tbl>
                  <a:tblPr firstRow="1">
                    <a:tableStyleId>{08FB837D-C827-4EFA-A057-4D05807E0F7C}</a:tableStyleId>
                  </a:tblPr>
                  <a:tblGrid>
                    <a:gridCol w="2178242"/>
                    <a:gridCol w="2178242"/>
                    <a:gridCol w="2178242"/>
                    <a:gridCol w="2178242"/>
                  </a:tblGrid>
                  <a:tr h="75867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A</a:t>
                          </a:r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33CC3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B</a:t>
                          </a:r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33CC3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C</a:t>
                          </a:r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33CC3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D</a:t>
                          </a:r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solidFill>
                          <a:srgbClr val="33CC33"/>
                        </a:solidFill>
                      </a:tcPr>
                    </a:tc>
                  </a:tr>
                  <a:tr h="1257546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3600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600" b="0" i="1" smtClean="0">
                                        <a:latin typeface="Cambria Math"/>
                                      </a:rPr>
                                      <m:t>13</m:t>
                                    </m:r>
                                    <m:r>
                                      <a:rPr lang="fr-FR" sz="3600" b="0" i="1" smtClean="0">
                                        <a:latin typeface="Cambria Math"/>
                                        <a:ea typeface="Cambria Math"/>
                                      </a:rPr>
                                      <m:t>𝜋</m:t>
                                    </m:r>
                                  </m:num>
                                  <m:den>
                                    <m:r>
                                      <a:rPr lang="fr-FR" sz="3600" b="0" i="1" smtClean="0">
                                        <a:latin typeface="Cambria Math"/>
                                      </a:rPr>
                                      <m:t>4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3600" dirty="0"/>
                        </a:p>
                      </a:txBody>
                      <a:tcPr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3600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600" b="0" i="1" smtClean="0">
                                        <a:latin typeface="Cambria Math"/>
                                      </a:rPr>
                                      <m:t>9</m:t>
                                    </m:r>
                                    <m:r>
                                      <a:rPr lang="fr-FR" sz="3600" b="0" i="1" smtClean="0">
                                        <a:latin typeface="Cambria Math"/>
                                        <a:ea typeface="Cambria Math"/>
                                      </a:rPr>
                                      <m:t>𝜋</m:t>
                                    </m:r>
                                  </m:num>
                                  <m:den>
                                    <m:r>
                                      <a:rPr lang="fr-FR" sz="3600" b="0" i="1" smtClean="0">
                                        <a:latin typeface="Cambria Math"/>
                                      </a:rPr>
                                      <m:t>4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3600" dirty="0"/>
                        </a:p>
                      </a:txBody>
                      <a:tcPr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3600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600" b="0" i="1" smtClean="0">
                                        <a:latin typeface="Cambria Math"/>
                                      </a:rPr>
                                      <m:t>23</m:t>
                                    </m:r>
                                    <m:r>
                                      <a:rPr lang="fr-FR" sz="3600" b="0" i="1" smtClean="0">
                                        <a:latin typeface="Cambria Math"/>
                                        <a:ea typeface="Cambria Math"/>
                                      </a:rPr>
                                      <m:t>𝜋</m:t>
                                    </m:r>
                                  </m:num>
                                  <m:den>
                                    <m:r>
                                      <a:rPr lang="fr-FR" sz="3600" b="0" i="1" smtClean="0">
                                        <a:latin typeface="Cambria Math"/>
                                      </a:rPr>
                                      <m:t>4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3600" dirty="0"/>
                        </a:p>
                      </a:txBody>
                      <a:tcPr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3600" b="0" i="1" smtClean="0">
                                    <a:latin typeface="Cambria Math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fr-FR" sz="3600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600" b="0" i="1" smtClean="0">
                                        <a:latin typeface="Cambria Math"/>
                                      </a:rPr>
                                      <m:t>7</m:t>
                                    </m:r>
                                    <m:r>
                                      <a:rPr lang="fr-FR" sz="3600" b="0" i="1" smtClean="0">
                                        <a:latin typeface="Cambria Math"/>
                                        <a:ea typeface="Cambria Math"/>
                                      </a:rPr>
                                      <m:t>𝜋</m:t>
                                    </m:r>
                                  </m:num>
                                  <m:den>
                                    <m:r>
                                      <a:rPr lang="fr-FR" sz="3600" b="0" i="1" smtClean="0">
                                        <a:latin typeface="Cambria Math"/>
                                      </a:rPr>
                                      <m:t>4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3600" dirty="0"/>
                        </a:p>
                      </a:txBody>
                      <a:tcPr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Espace réservé du contenu 4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4018044261"/>
                  </p:ext>
                </p:extLst>
              </p:nvPr>
            </p:nvGraphicFramePr>
            <p:xfrm>
              <a:off x="251520" y="4365104"/>
              <a:ext cx="8712968" cy="2016224"/>
            </p:xfrm>
            <a:graphic>
              <a:graphicData uri="http://schemas.openxmlformats.org/drawingml/2006/table">
                <a:tbl>
                  <a:tblPr firstRow="1">
                    <a:tableStyleId>{08FB837D-C827-4EFA-A057-4D05807E0F7C}</a:tableStyleId>
                  </a:tblPr>
                  <a:tblGrid>
                    <a:gridCol w="2178242"/>
                    <a:gridCol w="2178242"/>
                    <a:gridCol w="2178242"/>
                    <a:gridCol w="2178242"/>
                  </a:tblGrid>
                  <a:tr h="75867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A</a:t>
                          </a:r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33CC3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B</a:t>
                          </a:r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33CC3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C</a:t>
                          </a:r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33CC3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D</a:t>
                          </a:r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solidFill>
                          <a:srgbClr val="33CC33"/>
                        </a:solidFill>
                      </a:tcPr>
                    </a:tc>
                  </a:tr>
                  <a:tr h="1257546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2793" t="-69417" r="-301955" b="-77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103081" t="-69417" r="-202801" b="-77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202514" t="-69417" r="-102235" b="-77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303361" t="-69417" r="-2521" b="-7767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6" name="Ellipse 5"/>
          <p:cNvSpPr/>
          <p:nvPr/>
        </p:nvSpPr>
        <p:spPr>
          <a:xfrm>
            <a:off x="2771800" y="4365104"/>
            <a:ext cx="1440160" cy="2016224"/>
          </a:xfrm>
          <a:prstGeom prst="ellipse">
            <a:avLst/>
          </a:prstGeom>
          <a:noFill/>
          <a:ln w="63500">
            <a:solidFill>
              <a:srgbClr val="66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llipse 7"/>
          <p:cNvSpPr/>
          <p:nvPr/>
        </p:nvSpPr>
        <p:spPr>
          <a:xfrm>
            <a:off x="7164288" y="4365104"/>
            <a:ext cx="1440160" cy="2016224"/>
          </a:xfrm>
          <a:prstGeom prst="ellipse">
            <a:avLst/>
          </a:prstGeom>
          <a:noFill/>
          <a:ln w="63500">
            <a:solidFill>
              <a:srgbClr val="66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Pensées 9"/>
          <p:cNvSpPr/>
          <p:nvPr/>
        </p:nvSpPr>
        <p:spPr>
          <a:xfrm>
            <a:off x="2339753" y="2438889"/>
            <a:ext cx="3168351" cy="1566175"/>
          </a:xfrm>
          <a:prstGeom prst="cloudCallout">
            <a:avLst>
              <a:gd name="adj1" fmla="val 2417"/>
              <a:gd name="adj2" fmla="val 88187"/>
            </a:avLst>
          </a:prstGeom>
          <a:gradFill flip="none" rotWithShape="1">
            <a:gsLst>
              <a:gs pos="13000">
                <a:schemeClr val="bg1">
                  <a:lumMod val="0"/>
                  <a:lumOff val="100000"/>
                </a:schemeClr>
              </a:gs>
              <a:gs pos="0">
                <a:srgbClr val="6699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  <a:tileRect/>
          </a:gradFill>
          <a:ln>
            <a:solidFill>
              <a:srgbClr val="66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Pensées 10"/>
          <p:cNvSpPr/>
          <p:nvPr/>
        </p:nvSpPr>
        <p:spPr>
          <a:xfrm>
            <a:off x="5724128" y="2456891"/>
            <a:ext cx="3168352" cy="1692189"/>
          </a:xfrm>
          <a:prstGeom prst="cloudCallout">
            <a:avLst>
              <a:gd name="adj1" fmla="val -380"/>
              <a:gd name="adj2" fmla="val 89721"/>
            </a:avLst>
          </a:prstGeom>
          <a:gradFill flip="none" rotWithShape="1">
            <a:gsLst>
              <a:gs pos="13000">
                <a:schemeClr val="bg1">
                  <a:lumMod val="0"/>
                  <a:lumOff val="100000"/>
                </a:schemeClr>
              </a:gs>
              <a:gs pos="0">
                <a:srgbClr val="6699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  <a:tileRect/>
          </a:gradFill>
          <a:ln>
            <a:solidFill>
              <a:srgbClr val="66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ZoneTexte 11"/>
              <p:cNvSpPr txBox="1"/>
              <p:nvPr/>
            </p:nvSpPr>
            <p:spPr>
              <a:xfrm>
                <a:off x="2483768" y="2702715"/>
                <a:ext cx="2671165" cy="10143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32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fr-FR" sz="3200" i="1">
                              <a:latin typeface="Cambria Math"/>
                            </a:rPr>
                            <m:t>9</m:t>
                          </m:r>
                          <m:r>
                            <a:rPr lang="fr-FR" sz="3200" i="1">
                              <a:latin typeface="Cambria Math"/>
                              <a:ea typeface="Cambria Math"/>
                            </a:rPr>
                            <m:t>𝜋</m:t>
                          </m:r>
                        </m:num>
                        <m:den>
                          <m:r>
                            <a:rPr lang="fr-FR" sz="3200" i="1">
                              <a:latin typeface="Cambria Math"/>
                            </a:rPr>
                            <m:t>4</m:t>
                          </m:r>
                        </m:den>
                      </m:f>
                      <m:r>
                        <a:rPr lang="fr-FR" sz="32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fr-FR" sz="32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fr-FR" sz="3200" b="0" i="1" smtClean="0">
                              <a:latin typeface="Cambria Math"/>
                              <a:ea typeface="Cambria Math"/>
                            </a:rPr>
                            <m:t>𝜋</m:t>
                          </m:r>
                        </m:num>
                        <m:den>
                          <m:r>
                            <a:rPr lang="fr-FR" sz="3200" b="0" i="1" smtClean="0">
                              <a:latin typeface="Cambria Math"/>
                            </a:rPr>
                            <m:t>4</m:t>
                          </m:r>
                        </m:den>
                      </m:f>
                      <m:r>
                        <a:rPr lang="fr-FR" sz="3200" b="0" i="1" smtClean="0">
                          <a:latin typeface="Cambria Math"/>
                        </a:rPr>
                        <m:t>+2</m:t>
                      </m:r>
                      <m:r>
                        <a:rPr lang="fr-FR" sz="3200" b="0" i="1" smtClean="0">
                          <a:latin typeface="Cambria Math"/>
                          <a:ea typeface="Cambria Math"/>
                        </a:rPr>
                        <m:t>𝜋</m:t>
                      </m:r>
                    </m:oMath>
                  </m:oMathPara>
                </a14:m>
                <a:endParaRPr lang="fr-FR" sz="3200" dirty="0"/>
              </a:p>
            </p:txBody>
          </p:sp>
        </mc:Choice>
        <mc:Fallback xmlns="">
          <p:sp>
            <p:nvSpPr>
              <p:cNvPr id="12" name="ZoneTexte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83768" y="2702715"/>
                <a:ext cx="2671165" cy="1014317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ZoneTexte 12"/>
              <p:cNvSpPr txBox="1"/>
              <p:nvPr/>
            </p:nvSpPr>
            <p:spPr>
              <a:xfrm>
                <a:off x="5762244" y="2708920"/>
                <a:ext cx="3058228" cy="10111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b="0" i="1" smtClean="0">
                          <a:latin typeface="Cambria Math"/>
                        </a:rPr>
                        <m:t>−</m:t>
                      </m:r>
                      <m:f>
                        <m:fPr>
                          <m:ctrlPr>
                            <a:rPr lang="fr-FR" sz="32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fr-FR" sz="3200" b="0" i="1" smtClean="0">
                              <a:latin typeface="Cambria Math"/>
                            </a:rPr>
                            <m:t>7</m:t>
                          </m:r>
                          <m:r>
                            <a:rPr lang="fr-FR" sz="3200" i="1">
                              <a:latin typeface="Cambria Math"/>
                              <a:ea typeface="Cambria Math"/>
                            </a:rPr>
                            <m:t>𝜋</m:t>
                          </m:r>
                        </m:num>
                        <m:den>
                          <m:r>
                            <a:rPr lang="fr-FR" sz="3200" i="1">
                              <a:latin typeface="Cambria Math"/>
                            </a:rPr>
                            <m:t>4</m:t>
                          </m:r>
                        </m:den>
                      </m:f>
                      <m:r>
                        <a:rPr lang="fr-FR" sz="32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fr-FR" sz="32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fr-FR" sz="3200" b="0" i="1" smtClean="0">
                              <a:latin typeface="Cambria Math"/>
                              <a:ea typeface="Cambria Math"/>
                            </a:rPr>
                            <m:t>𝜋</m:t>
                          </m:r>
                        </m:num>
                        <m:den>
                          <m:r>
                            <a:rPr lang="fr-FR" sz="3200" b="0" i="1" smtClean="0">
                              <a:latin typeface="Cambria Math"/>
                            </a:rPr>
                            <m:t>4</m:t>
                          </m:r>
                        </m:den>
                      </m:f>
                      <m:r>
                        <a:rPr lang="fr-FR" sz="3200" b="0" i="1" smtClean="0">
                          <a:latin typeface="Cambria Math"/>
                        </a:rPr>
                        <m:t>−2</m:t>
                      </m:r>
                      <m:r>
                        <a:rPr lang="fr-FR" sz="3200" b="0" i="1" smtClean="0">
                          <a:latin typeface="Cambria Math"/>
                          <a:ea typeface="Cambria Math"/>
                        </a:rPr>
                        <m:t>𝜋</m:t>
                      </m:r>
                    </m:oMath>
                  </m:oMathPara>
                </a14:m>
                <a:endParaRPr lang="fr-FR" sz="3200" dirty="0"/>
              </a:p>
            </p:txBody>
          </p:sp>
        </mc:Choice>
        <mc:Fallback xmlns="">
          <p:sp>
            <p:nvSpPr>
              <p:cNvPr id="13" name="ZoneTexte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2244" y="2708920"/>
                <a:ext cx="3058228" cy="1011111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23671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11" grpId="0" animBg="1"/>
      <p:bldP spid="12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ensées 9"/>
          <p:cNvSpPr/>
          <p:nvPr/>
        </p:nvSpPr>
        <p:spPr>
          <a:xfrm>
            <a:off x="5796136" y="1440000"/>
            <a:ext cx="3096344" cy="1440160"/>
          </a:xfrm>
          <a:prstGeom prst="cloudCallout">
            <a:avLst>
              <a:gd name="adj1" fmla="val -11896"/>
              <a:gd name="adj2" fmla="val 126949"/>
            </a:avLst>
          </a:prstGeom>
          <a:gradFill flip="none" rotWithShape="1">
            <a:gsLst>
              <a:gs pos="13000">
                <a:schemeClr val="bg1">
                  <a:lumMod val="0"/>
                  <a:lumOff val="100000"/>
                </a:schemeClr>
              </a:gs>
              <a:gs pos="0">
                <a:srgbClr val="6699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  <a:tileRect/>
          </a:gradFill>
          <a:ln>
            <a:solidFill>
              <a:srgbClr val="66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2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p:sp>
        <p:nvSpPr>
          <p:cNvPr id="7" name="Espace réservé du contenu 5"/>
          <p:cNvSpPr txBox="1">
            <a:spLocks/>
          </p:cNvSpPr>
          <p:nvPr/>
        </p:nvSpPr>
        <p:spPr>
          <a:xfrm>
            <a:off x="323528" y="1268760"/>
            <a:ext cx="8435280" cy="182880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/>
              <a:buNone/>
            </a:pPr>
            <a:r>
              <a:rPr lang="fr-FR" sz="3600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Les affirmations vraies sont…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Espace réservé du contenu 4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548122395"/>
                  </p:ext>
                </p:extLst>
              </p:nvPr>
            </p:nvGraphicFramePr>
            <p:xfrm>
              <a:off x="251520" y="2978255"/>
              <a:ext cx="8712968" cy="3475081"/>
            </p:xfrm>
            <a:graphic>
              <a:graphicData uri="http://schemas.openxmlformats.org/drawingml/2006/table">
                <a:tbl>
                  <a:tblPr firstRow="1">
                    <a:tableStyleId>{08FB837D-C827-4EFA-A057-4D05807E0F7C}</a:tableStyleId>
                  </a:tblPr>
                  <a:tblGrid>
                    <a:gridCol w="2178242"/>
                    <a:gridCol w="2178242"/>
                    <a:gridCol w="2178242"/>
                    <a:gridCol w="2178242"/>
                  </a:tblGrid>
                  <a:tr h="75867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A</a:t>
                          </a:r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33CC3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B</a:t>
                          </a:r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33CC3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C</a:t>
                          </a:r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33CC3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D</a:t>
                          </a:r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solidFill>
                          <a:srgbClr val="33CC33"/>
                        </a:solidFill>
                      </a:tcPr>
                    </a:tc>
                  </a:tr>
                  <a:tr h="1257546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fr-FR" sz="3200" b="0" i="0" smtClean="0">
                                    <a:latin typeface="Cambria Math"/>
                                  </a:rPr>
                                  <m:t>sin</m:t>
                                </m:r>
                                <m:f>
                                  <m:fPr>
                                    <m:ctrlPr>
                                      <a:rPr lang="fr-FR" sz="3200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200" b="0" i="1" smtClean="0">
                                        <a:latin typeface="Cambria Math"/>
                                      </a:rPr>
                                      <m:t>3</m:t>
                                    </m:r>
                                    <m:r>
                                      <a:rPr lang="fr-FR" sz="3200" b="0" i="1" smtClean="0">
                                        <a:latin typeface="Cambria Math"/>
                                        <a:ea typeface="Cambria Math"/>
                                      </a:rPr>
                                      <m:t>𝜋</m:t>
                                    </m:r>
                                  </m:num>
                                  <m:den>
                                    <m:r>
                                      <a:rPr lang="fr-FR" sz="3200" b="0" i="1" smtClean="0">
                                        <a:latin typeface="Cambria Math"/>
                                        <a:ea typeface="Cambria Math"/>
                                      </a:rPr>
                                      <m:t>5</m:t>
                                    </m:r>
                                  </m:den>
                                </m:f>
                                <m:r>
                                  <a:rPr lang="fr-FR" sz="3200" i="1" smtClean="0">
                                    <a:latin typeface="Cambria Math"/>
                                    <a:ea typeface="Cambria Math"/>
                                  </a:rPr>
                                  <m:t>&gt;</m:t>
                                </m:r>
                                <m:r>
                                  <a:rPr lang="fr-FR" sz="3200" b="0" i="1" smtClean="0">
                                    <a:latin typeface="Cambria Math"/>
                                    <a:ea typeface="Cambria Math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fr-FR" sz="3200" b="0" dirty="0" smtClean="0">
                            <a:ea typeface="Cambria Math"/>
                          </a:endParaRPr>
                        </a:p>
                        <a:p>
                          <a:pPr algn="ctr"/>
                          <a:r>
                            <a:rPr lang="fr-FR" sz="3200" b="0" dirty="0" smtClean="0">
                              <a:ea typeface="Cambria Math"/>
                            </a:rPr>
                            <a:t>et</a:t>
                          </a:r>
                        </a:p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fr-FR" sz="3200" b="0" i="0" smtClean="0">
                                    <a:latin typeface="Cambria Math"/>
                                  </a:rPr>
                                  <m:t>cos</m:t>
                                </m:r>
                                <m:f>
                                  <m:fPr>
                                    <m:ctrlPr>
                                      <a:rPr lang="fr-FR" sz="3200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200" b="0" i="1" smtClean="0">
                                        <a:latin typeface="Cambria Math"/>
                                      </a:rPr>
                                      <m:t>3</m:t>
                                    </m:r>
                                    <m:r>
                                      <a:rPr lang="fr-FR" sz="3200" b="0" i="1" smtClean="0">
                                        <a:latin typeface="Cambria Math"/>
                                        <a:ea typeface="Cambria Math"/>
                                      </a:rPr>
                                      <m:t>𝜋</m:t>
                                    </m:r>
                                  </m:num>
                                  <m:den>
                                    <m:r>
                                      <a:rPr lang="fr-FR" sz="3200" b="0" i="1" smtClean="0">
                                        <a:latin typeface="Cambria Math"/>
                                        <a:ea typeface="Cambria Math"/>
                                      </a:rPr>
                                      <m:t>5</m:t>
                                    </m:r>
                                  </m:den>
                                </m:f>
                                <m:r>
                                  <a:rPr lang="fr-FR" sz="3200" i="1" smtClean="0">
                                    <a:latin typeface="Cambria Math"/>
                                    <a:ea typeface="Cambria Math"/>
                                  </a:rPr>
                                  <m:t>&gt;</m:t>
                                </m:r>
                                <m:r>
                                  <a:rPr lang="fr-FR" sz="3200" b="0" i="1" smtClean="0">
                                    <a:latin typeface="Cambria Math"/>
                                    <a:ea typeface="Cambria Math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fr-FR" sz="3200" b="0" dirty="0" smtClean="0">
                            <a:ea typeface="Cambria Math"/>
                          </a:endParaRPr>
                        </a:p>
                        <a:p>
                          <a:pPr algn="ctr"/>
                          <a:endParaRPr lang="fr-FR" sz="2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fr-FR" sz="3200" b="0" i="0" smtClean="0">
                                    <a:latin typeface="Cambria Math"/>
                                  </a:rPr>
                                  <m:t>sin</m:t>
                                </m:r>
                                <m:f>
                                  <m:fPr>
                                    <m:ctrlPr>
                                      <a:rPr lang="fr-FR" sz="3200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200" b="0" i="1" smtClean="0">
                                        <a:latin typeface="Cambria Math"/>
                                      </a:rPr>
                                      <m:t>3</m:t>
                                    </m:r>
                                    <m:r>
                                      <a:rPr lang="fr-FR" sz="3200" b="0" i="1" smtClean="0">
                                        <a:latin typeface="Cambria Math"/>
                                        <a:ea typeface="Cambria Math"/>
                                      </a:rPr>
                                      <m:t>𝜋</m:t>
                                    </m:r>
                                  </m:num>
                                  <m:den>
                                    <m:r>
                                      <a:rPr lang="fr-FR" sz="3200" b="0" i="1" smtClean="0">
                                        <a:latin typeface="Cambria Math"/>
                                        <a:ea typeface="Cambria Math"/>
                                      </a:rPr>
                                      <m:t>5</m:t>
                                    </m:r>
                                  </m:den>
                                </m:f>
                                <m:r>
                                  <a:rPr lang="fr-FR" sz="3200" i="1" smtClean="0">
                                    <a:latin typeface="Cambria Math"/>
                                    <a:ea typeface="Cambria Math"/>
                                  </a:rPr>
                                  <m:t>&gt;</m:t>
                                </m:r>
                                <m:r>
                                  <a:rPr lang="fr-FR" sz="3200" b="0" i="1" smtClean="0">
                                    <a:latin typeface="Cambria Math"/>
                                    <a:ea typeface="Cambria Math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fr-FR" sz="3200" b="0" dirty="0" smtClean="0">
                            <a:ea typeface="Cambria Math"/>
                          </a:endParaRPr>
                        </a:p>
                        <a:p>
                          <a:pPr algn="ctr"/>
                          <a:r>
                            <a:rPr lang="fr-FR" sz="3200" b="0" dirty="0" smtClean="0">
                              <a:ea typeface="Cambria Math"/>
                            </a:rPr>
                            <a:t>et</a:t>
                          </a:r>
                        </a:p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fr-FR" sz="3200" b="0" i="0" smtClean="0">
                                    <a:latin typeface="Cambria Math"/>
                                  </a:rPr>
                                  <m:t>cos</m:t>
                                </m:r>
                                <m:f>
                                  <m:fPr>
                                    <m:ctrlPr>
                                      <a:rPr lang="fr-FR" sz="3200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200" b="0" i="1" smtClean="0">
                                        <a:latin typeface="Cambria Math"/>
                                      </a:rPr>
                                      <m:t>3</m:t>
                                    </m:r>
                                    <m:r>
                                      <a:rPr lang="fr-FR" sz="3200" b="0" i="1" smtClean="0">
                                        <a:latin typeface="Cambria Math"/>
                                        <a:ea typeface="Cambria Math"/>
                                      </a:rPr>
                                      <m:t>𝜋</m:t>
                                    </m:r>
                                  </m:num>
                                  <m:den>
                                    <m:r>
                                      <a:rPr lang="fr-FR" sz="3200" b="0" i="1" smtClean="0">
                                        <a:latin typeface="Cambria Math"/>
                                        <a:ea typeface="Cambria Math"/>
                                      </a:rPr>
                                      <m:t>5</m:t>
                                    </m:r>
                                  </m:den>
                                </m:f>
                                <m:r>
                                  <a:rPr lang="fr-FR" sz="3200" b="0" i="1" smtClean="0">
                                    <a:latin typeface="Cambria Math"/>
                                  </a:rPr>
                                  <m:t>&lt;</m:t>
                                </m:r>
                                <m:r>
                                  <a:rPr lang="fr-FR" sz="3200" b="0" i="1" smtClean="0">
                                    <a:latin typeface="Cambria Math"/>
                                    <a:ea typeface="Cambria Math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fr-FR" sz="3200" b="0" dirty="0" smtClean="0">
                            <a:ea typeface="Cambria Math"/>
                          </a:endParaRPr>
                        </a:p>
                        <a:p>
                          <a:pPr algn="ctr"/>
                          <a:endParaRPr lang="fr-FR" sz="2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fr-FR" sz="3200" b="0" i="0" smtClean="0">
                                    <a:latin typeface="Cambria Math"/>
                                  </a:rPr>
                                  <m:t>sin</m:t>
                                </m:r>
                                <m:f>
                                  <m:fPr>
                                    <m:ctrlPr>
                                      <a:rPr lang="fr-FR" sz="3200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200" b="0" i="1" smtClean="0">
                                        <a:latin typeface="Cambria Math"/>
                                      </a:rPr>
                                      <m:t>3</m:t>
                                    </m:r>
                                    <m:r>
                                      <a:rPr lang="fr-FR" sz="3200" b="0" i="1" smtClean="0">
                                        <a:latin typeface="Cambria Math"/>
                                        <a:ea typeface="Cambria Math"/>
                                      </a:rPr>
                                      <m:t>𝜋</m:t>
                                    </m:r>
                                  </m:num>
                                  <m:den>
                                    <m:r>
                                      <a:rPr lang="fr-FR" sz="3200" b="0" i="1" smtClean="0">
                                        <a:latin typeface="Cambria Math"/>
                                        <a:ea typeface="Cambria Math"/>
                                      </a:rPr>
                                      <m:t>5</m:t>
                                    </m:r>
                                  </m:den>
                                </m:f>
                                <m:r>
                                  <a:rPr lang="fr-FR" sz="3200" b="0" i="1" smtClean="0">
                                    <a:latin typeface="Cambria Math"/>
                                  </a:rPr>
                                  <m:t>&lt;</m:t>
                                </m:r>
                                <m:r>
                                  <a:rPr lang="fr-FR" sz="3200" b="0" i="1" smtClean="0">
                                    <a:latin typeface="Cambria Math"/>
                                    <a:ea typeface="Cambria Math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fr-FR" sz="3200" b="0" dirty="0" smtClean="0">
                            <a:ea typeface="Cambria Math"/>
                          </a:endParaRPr>
                        </a:p>
                        <a:p>
                          <a:pPr algn="ctr"/>
                          <a:r>
                            <a:rPr lang="fr-FR" sz="3200" b="0" dirty="0" smtClean="0">
                              <a:ea typeface="Cambria Math"/>
                            </a:rPr>
                            <a:t>et</a:t>
                          </a:r>
                        </a:p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fr-FR" sz="3200" b="0" i="0" smtClean="0">
                                    <a:latin typeface="Cambria Math"/>
                                  </a:rPr>
                                  <m:t>cos</m:t>
                                </m:r>
                                <m:f>
                                  <m:fPr>
                                    <m:ctrlPr>
                                      <a:rPr lang="fr-FR" sz="3200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200" b="0" i="1" smtClean="0">
                                        <a:latin typeface="Cambria Math"/>
                                      </a:rPr>
                                      <m:t>3</m:t>
                                    </m:r>
                                    <m:r>
                                      <a:rPr lang="fr-FR" sz="3200" b="0" i="1" smtClean="0">
                                        <a:latin typeface="Cambria Math"/>
                                        <a:ea typeface="Cambria Math"/>
                                      </a:rPr>
                                      <m:t>𝜋</m:t>
                                    </m:r>
                                  </m:num>
                                  <m:den>
                                    <m:r>
                                      <a:rPr lang="fr-FR" sz="3200" b="0" i="1" smtClean="0">
                                        <a:latin typeface="Cambria Math"/>
                                      </a:rPr>
                                      <m:t>5</m:t>
                                    </m:r>
                                  </m:den>
                                </m:f>
                                <m:r>
                                  <a:rPr lang="fr-FR" sz="3200" i="1" smtClean="0">
                                    <a:latin typeface="Cambria Math"/>
                                    <a:ea typeface="Cambria Math"/>
                                  </a:rPr>
                                  <m:t>&gt;</m:t>
                                </m:r>
                                <m:r>
                                  <a:rPr lang="fr-FR" sz="3200" b="0" i="1" smtClean="0">
                                    <a:latin typeface="Cambria Math"/>
                                    <a:ea typeface="Cambria Math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fr-FR" sz="3200" b="0" dirty="0" smtClean="0">
                            <a:ea typeface="Cambria Math"/>
                          </a:endParaRPr>
                        </a:p>
                        <a:p>
                          <a:pPr algn="ctr"/>
                          <a:endParaRPr lang="fr-FR" sz="2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fr-FR" sz="3200" b="0" i="0" smtClean="0">
                                    <a:latin typeface="Cambria Math"/>
                                  </a:rPr>
                                  <m:t>sin</m:t>
                                </m:r>
                                <m:f>
                                  <m:fPr>
                                    <m:ctrlPr>
                                      <a:rPr lang="fr-FR" sz="3200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200" b="0" i="1" smtClean="0">
                                        <a:latin typeface="Cambria Math"/>
                                      </a:rPr>
                                      <m:t>3</m:t>
                                    </m:r>
                                    <m:r>
                                      <a:rPr lang="fr-FR" sz="3200" b="0" i="1" smtClean="0">
                                        <a:latin typeface="Cambria Math"/>
                                        <a:ea typeface="Cambria Math"/>
                                      </a:rPr>
                                      <m:t>𝜋</m:t>
                                    </m:r>
                                  </m:num>
                                  <m:den>
                                    <m:r>
                                      <a:rPr lang="fr-FR" sz="3200" b="0" i="1" smtClean="0">
                                        <a:latin typeface="Cambria Math"/>
                                        <a:ea typeface="Cambria Math"/>
                                      </a:rPr>
                                      <m:t>5</m:t>
                                    </m:r>
                                  </m:den>
                                </m:f>
                                <m:r>
                                  <a:rPr lang="fr-FR" sz="3200" b="0" i="1" smtClean="0">
                                    <a:latin typeface="Cambria Math"/>
                                  </a:rPr>
                                  <m:t>&lt;</m:t>
                                </m:r>
                                <m:r>
                                  <a:rPr lang="fr-FR" sz="3200" b="0" i="1" smtClean="0">
                                    <a:latin typeface="Cambria Math"/>
                                    <a:ea typeface="Cambria Math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fr-FR" sz="3200" b="0" dirty="0" smtClean="0">
                            <a:ea typeface="Cambria Math"/>
                          </a:endParaRPr>
                        </a:p>
                        <a:p>
                          <a:pPr algn="ctr"/>
                          <a:r>
                            <a:rPr lang="fr-FR" sz="3200" b="0" dirty="0" smtClean="0">
                              <a:ea typeface="Cambria Math"/>
                            </a:rPr>
                            <a:t>et</a:t>
                          </a:r>
                        </a:p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fr-FR" sz="3200" b="0" i="0" smtClean="0">
                                    <a:latin typeface="Cambria Math"/>
                                  </a:rPr>
                                  <m:t>cos</m:t>
                                </m:r>
                                <m:f>
                                  <m:fPr>
                                    <m:ctrlPr>
                                      <a:rPr lang="fr-FR" sz="3200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200" b="0" i="1" smtClean="0">
                                        <a:latin typeface="Cambria Math"/>
                                      </a:rPr>
                                      <m:t>3</m:t>
                                    </m:r>
                                    <m:r>
                                      <a:rPr lang="fr-FR" sz="3200" b="0" i="1" smtClean="0">
                                        <a:latin typeface="Cambria Math"/>
                                        <a:ea typeface="Cambria Math"/>
                                      </a:rPr>
                                      <m:t>𝜋</m:t>
                                    </m:r>
                                  </m:num>
                                  <m:den>
                                    <m:r>
                                      <a:rPr lang="fr-FR" sz="3200" b="0" i="1" smtClean="0">
                                        <a:latin typeface="Cambria Math"/>
                                        <a:ea typeface="Cambria Math"/>
                                      </a:rPr>
                                      <m:t>5</m:t>
                                    </m:r>
                                  </m:den>
                                </m:f>
                                <m:r>
                                  <a:rPr lang="fr-FR" sz="3200" b="0" i="1" smtClean="0">
                                    <a:latin typeface="Cambria Math"/>
                                  </a:rPr>
                                  <m:t>&lt;</m:t>
                                </m:r>
                                <m:r>
                                  <a:rPr lang="fr-FR" sz="3200" b="0" i="1" smtClean="0">
                                    <a:latin typeface="Cambria Math"/>
                                    <a:ea typeface="Cambria Math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fr-FR" sz="3200" b="0" dirty="0" smtClean="0">
                            <a:ea typeface="Cambria Math"/>
                          </a:endParaRPr>
                        </a:p>
                        <a:p>
                          <a:pPr algn="ctr"/>
                          <a:endParaRPr lang="fr-FR" sz="2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Espace réservé du contenu 4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548122395"/>
                  </p:ext>
                </p:extLst>
              </p:nvPr>
            </p:nvGraphicFramePr>
            <p:xfrm>
              <a:off x="251520" y="2978255"/>
              <a:ext cx="8712968" cy="3475081"/>
            </p:xfrm>
            <a:graphic>
              <a:graphicData uri="http://schemas.openxmlformats.org/drawingml/2006/table">
                <a:tbl>
                  <a:tblPr firstRow="1">
                    <a:tableStyleId>{08FB837D-C827-4EFA-A057-4D05807E0F7C}</a:tableStyleId>
                  </a:tblPr>
                  <a:tblGrid>
                    <a:gridCol w="2178242"/>
                    <a:gridCol w="2178242"/>
                    <a:gridCol w="2178242"/>
                    <a:gridCol w="2178242"/>
                  </a:tblGrid>
                  <a:tr h="75867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A</a:t>
                          </a:r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33CC3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B</a:t>
                          </a:r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33CC3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C</a:t>
                          </a:r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33CC3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D</a:t>
                          </a:r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solidFill>
                          <a:srgbClr val="33CC33"/>
                        </a:solidFill>
                      </a:tcPr>
                    </a:tc>
                  </a:tr>
                  <a:tr h="2716403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2793" t="-31839" r="-301955" b="-358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103081" t="-31839" r="-202801" b="-358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202514" t="-31839" r="-102235" b="-358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303361" t="-31839" r="-2521" b="-3587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6" name="Ellipse 5"/>
          <p:cNvSpPr/>
          <p:nvPr/>
        </p:nvSpPr>
        <p:spPr>
          <a:xfrm>
            <a:off x="2267744" y="2996952"/>
            <a:ext cx="2448272" cy="3456384"/>
          </a:xfrm>
          <a:prstGeom prst="ellipse">
            <a:avLst/>
          </a:prstGeom>
          <a:noFill/>
          <a:ln w="63500">
            <a:solidFill>
              <a:srgbClr val="66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6071579" y="1620000"/>
                <a:ext cx="2460861" cy="101572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32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fr-FR" sz="3200" i="1">
                              <a:latin typeface="Cambria Math"/>
                              <a:ea typeface="Cambria Math"/>
                            </a:rPr>
                            <m:t>𝜋</m:t>
                          </m:r>
                        </m:num>
                        <m:den>
                          <m:r>
                            <a:rPr lang="fr-FR" sz="3200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den>
                      </m:f>
                      <m:r>
                        <a:rPr lang="fr-FR" sz="3200" b="0" i="1" smtClean="0">
                          <a:latin typeface="Cambria Math"/>
                        </a:rPr>
                        <m:t>&lt;</m:t>
                      </m:r>
                      <m:f>
                        <m:fPr>
                          <m:ctrlPr>
                            <a:rPr lang="fr-FR" sz="32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fr-FR" sz="3200" b="0" i="1" smtClean="0">
                              <a:latin typeface="Cambria Math"/>
                            </a:rPr>
                            <m:t>3</m:t>
                          </m:r>
                          <m:r>
                            <a:rPr lang="fr-FR" sz="3200" i="1">
                              <a:latin typeface="Cambria Math"/>
                              <a:ea typeface="Cambria Math"/>
                            </a:rPr>
                            <m:t>𝜋</m:t>
                          </m:r>
                        </m:num>
                        <m:den>
                          <m:r>
                            <a:rPr lang="fr-FR" sz="3200" b="0" i="1" smtClean="0">
                              <a:latin typeface="Cambria Math"/>
                              <a:ea typeface="Cambria Math"/>
                            </a:rPr>
                            <m:t>5</m:t>
                          </m:r>
                        </m:den>
                      </m:f>
                      <m:r>
                        <a:rPr lang="fr-FR" sz="3200" b="0" i="1" smtClean="0">
                          <a:latin typeface="Cambria Math"/>
                        </a:rPr>
                        <m:t>&lt;</m:t>
                      </m:r>
                      <m:r>
                        <a:rPr lang="fr-FR" sz="3200" i="1">
                          <a:latin typeface="Cambria Math"/>
                          <a:ea typeface="Cambria Math"/>
                        </a:rPr>
                        <m:t>𝜋</m:t>
                      </m:r>
                    </m:oMath>
                  </m:oMathPara>
                </a14:m>
                <a:endParaRPr lang="fr-FR" sz="3200" dirty="0"/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71579" y="1620000"/>
                <a:ext cx="2460861" cy="1015727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96633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3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9" name="Espace réservé du contenu 4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982190840"/>
                  </p:ext>
                </p:extLst>
              </p:nvPr>
            </p:nvGraphicFramePr>
            <p:xfrm>
              <a:off x="251520" y="4237338"/>
              <a:ext cx="8712968" cy="1855958"/>
            </p:xfrm>
            <a:graphic>
              <a:graphicData uri="http://schemas.openxmlformats.org/drawingml/2006/table">
                <a:tbl>
                  <a:tblPr firstRow="1">
                    <a:tableStyleId>{08FB837D-C827-4EFA-A057-4D05807E0F7C}</a:tableStyleId>
                  </a:tblPr>
                  <a:tblGrid>
                    <a:gridCol w="3672408"/>
                    <a:gridCol w="1440160"/>
                    <a:gridCol w="1512168"/>
                    <a:gridCol w="2088232"/>
                  </a:tblGrid>
                  <a:tr h="75867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A</a:t>
                          </a:r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33CC3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B</a:t>
                          </a:r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33CC3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C</a:t>
                          </a:r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33CC3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D</a:t>
                          </a:r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solidFill>
                          <a:srgbClr val="33CC33"/>
                        </a:solidFill>
                      </a:tcPr>
                    </a:tc>
                  </a:tr>
                  <a:tr h="706760"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fr-FR" sz="1800" i="1" dirty="0" smtClean="0">
                            <a:latin typeface="Cambria Math"/>
                          </a:endParaRPr>
                        </a:p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ctrlPr>
                                      <a:rPr lang="fr-FR" sz="2800" i="1" smtClean="0"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fr-FR" sz="2800" b="0" i="1" smtClean="0">
                                        <a:latin typeface="Cambria Math"/>
                                      </a:rPr>
                                      <m:t>1−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fr-FR" sz="2800" b="0" i="0" smtClean="0">
                                        <a:latin typeface="Cambria Math"/>
                                      </a:rPr>
                                      <m:t>cos</m:t>
                                    </m:r>
                                    <m:r>
                                      <a:rPr lang="fr-FR" sz="2800" b="0" i="1" smtClean="0">
                                        <a:latin typeface="Cambria Math"/>
                                      </a:rPr>
                                      <m:t> </m:t>
                                    </m:r>
                                    <m:r>
                                      <a:rPr lang="fr-FR" sz="2800" b="0" i="1" smtClean="0">
                                        <a:latin typeface="Cambria Math"/>
                                      </a:rPr>
                                      <m:t>𝑥</m:t>
                                    </m:r>
                                  </m:e>
                                </m:d>
                                <m:d>
                                  <m:dPr>
                                    <m:ctrlPr>
                                      <a:rPr lang="fr-FR" sz="2800" i="1" smtClean="0"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fr-FR" sz="2800" b="0" i="1" smtClean="0">
                                        <a:latin typeface="Cambria Math"/>
                                      </a:rPr>
                                      <m:t>1</m:t>
                                    </m:r>
                                    <m:r>
                                      <a:rPr lang="fr-FR" sz="2800" b="0" i="0" smtClean="0">
                                        <a:latin typeface="Cambria Math"/>
                                      </a:rPr>
                                      <m:t>+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fr-FR" sz="2800" b="0" i="0" smtClean="0">
                                        <a:latin typeface="Cambria Math"/>
                                      </a:rPr>
                                      <m:t>cos</m:t>
                                    </m:r>
                                    <m:r>
                                      <a:rPr lang="fr-FR" sz="2800" b="0" i="0" smtClean="0">
                                        <a:latin typeface="Cambria Math"/>
                                      </a:rPr>
                                      <m:t> </m:t>
                                    </m:r>
                                    <m:r>
                                      <a:rPr lang="fr-FR" sz="2800" b="0" i="1" smtClean="0">
                                        <a:latin typeface="Cambria Math"/>
                                      </a:rPr>
                                      <m:t>𝑥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fr-FR" sz="2800" i="0" dirty="0"/>
                        </a:p>
                        <a:p>
                          <a:pPr algn="ctr"/>
                          <a:endParaRPr lang="fr-FR" sz="2000" dirty="0"/>
                        </a:p>
                      </a:txBody>
                      <a:tcPr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fr-FR" sz="1800" i="1" dirty="0" smtClean="0">
                            <a:latin typeface="Cambria Math"/>
                          </a:endParaRPr>
                        </a:p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fr-FR" sz="2800" i="1" smtClean="0"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fr-FR" sz="2800" b="0" i="0" smtClean="0">
                                        <a:latin typeface="Cambria Math"/>
                                      </a:rPr>
                                      <m:t>sin</m:t>
                                    </m:r>
                                  </m:e>
                                  <m:sup>
                                    <m:r>
                                      <a:rPr lang="fr-FR" sz="2800" b="0" i="0" smtClean="0">
                                        <a:latin typeface="Cambria Math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a:rPr lang="fr-FR" sz="2800" b="0" i="1" smtClean="0">
                                    <a:latin typeface="Cambria Math"/>
                                  </a:rPr>
                                  <m:t>𝑥</m:t>
                                </m:r>
                              </m:oMath>
                            </m:oMathPara>
                          </a14:m>
                          <a:endParaRPr lang="fr-FR" sz="2800" i="0" dirty="0"/>
                        </a:p>
                        <a:p>
                          <a:pPr algn="ctr"/>
                          <a:endParaRPr lang="fr-FR" sz="2000" dirty="0"/>
                        </a:p>
                      </a:txBody>
                      <a:tcPr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fr-FR" sz="1800" i="1" dirty="0" smtClean="0">
                            <a:latin typeface="Cambria Math"/>
                          </a:endParaRPr>
                        </a:p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fr-FR" sz="2800" i="1" smtClean="0"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fr-FR" sz="2800" b="0" i="0" smtClean="0">
                                        <a:latin typeface="Cambria Math"/>
                                      </a:rPr>
                                      <m:t>− 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fr-FR" sz="2800" b="0" i="0" smtClean="0">
                                        <a:latin typeface="Cambria Math"/>
                                      </a:rPr>
                                      <m:t>sin</m:t>
                                    </m:r>
                                  </m:e>
                                  <m:sup>
                                    <m:r>
                                      <a:rPr lang="fr-FR" sz="2800" b="0" i="0" smtClean="0">
                                        <a:latin typeface="Cambria Math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a:rPr lang="fr-FR" sz="2800" b="0" i="1" smtClean="0">
                                    <a:latin typeface="Cambria Math"/>
                                  </a:rPr>
                                  <m:t>𝑥</m:t>
                                </m:r>
                              </m:oMath>
                            </m:oMathPara>
                          </a14:m>
                          <a:endParaRPr lang="fr-FR" sz="2800" i="0" dirty="0"/>
                        </a:p>
                        <a:p>
                          <a:pPr algn="ctr"/>
                          <a:endParaRPr lang="fr-FR" sz="2000" dirty="0"/>
                        </a:p>
                      </a:txBody>
                      <a:tcPr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fr-FR" sz="1800" i="1" dirty="0" smtClean="0">
                            <a:latin typeface="Cambria Math"/>
                          </a:endParaRPr>
                        </a:p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fr-FR" sz="2800" i="1" smtClean="0"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fr-FR" sz="2800" i="1" smtClean="0">
                                            <a:latin typeface="Cambria Math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fr-FR" sz="2800" b="0" i="1" smtClean="0">
                                            <a:latin typeface="Cambria Math"/>
                                          </a:rPr>
                                          <m:t>1−</m:t>
                                        </m:r>
                                        <m:r>
                                          <m:rPr>
                                            <m:sty m:val="p"/>
                                          </m:rPr>
                                          <a:rPr lang="fr-FR" sz="2800" b="0" i="0" smtClean="0">
                                            <a:latin typeface="Cambria Math"/>
                                          </a:rPr>
                                          <m:t>cos</m:t>
                                        </m:r>
                                        <m:r>
                                          <a:rPr lang="fr-FR" sz="2800" b="0" i="1" smtClean="0">
                                            <a:latin typeface="Cambria Math"/>
                                          </a:rPr>
                                          <m:t> </m:t>
                                        </m:r>
                                        <m:r>
                                          <a:rPr lang="fr-FR" sz="2800" b="0" i="1" smtClean="0">
                                            <a:latin typeface="Cambria Math"/>
                                          </a:rPr>
                                          <m:t>𝑥</m:t>
                                        </m:r>
                                      </m:e>
                                    </m:d>
                                  </m:e>
                                  <m:sup>
                                    <m:r>
                                      <a:rPr lang="fr-FR" sz="2800" b="0" i="1" smtClean="0">
                                        <a:latin typeface="Cambria Math"/>
                                      </a:rPr>
                                      <m:t>2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fr-FR" sz="2800" dirty="0"/>
                        </a:p>
                        <a:p>
                          <a:pPr algn="ctr"/>
                          <a:endParaRPr lang="fr-FR" sz="2000" dirty="0"/>
                        </a:p>
                      </a:txBody>
                      <a:tcPr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9" name="Espace réservé du contenu 4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982190840"/>
                  </p:ext>
                </p:extLst>
              </p:nvPr>
            </p:nvGraphicFramePr>
            <p:xfrm>
              <a:off x="251520" y="4237338"/>
              <a:ext cx="8712968" cy="1855958"/>
            </p:xfrm>
            <a:graphic>
              <a:graphicData uri="http://schemas.openxmlformats.org/drawingml/2006/table">
                <a:tbl>
                  <a:tblPr firstRow="1">
                    <a:tableStyleId>{08FB837D-C827-4EFA-A057-4D05807E0F7C}</a:tableStyleId>
                  </a:tblPr>
                  <a:tblGrid>
                    <a:gridCol w="3672408"/>
                    <a:gridCol w="1440160"/>
                    <a:gridCol w="1512168"/>
                    <a:gridCol w="2088232"/>
                  </a:tblGrid>
                  <a:tr h="75867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A</a:t>
                          </a:r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33CC3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B</a:t>
                          </a:r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33CC3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C</a:t>
                          </a:r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33CC3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D</a:t>
                          </a:r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solidFill>
                          <a:srgbClr val="33CC33"/>
                        </a:solidFill>
                      </a:tcPr>
                    </a:tc>
                  </a:tr>
                  <a:tr h="109728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1658" t="-79444" r="-138640" b="-88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259746" t="-79444" r="-254237" b="-88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342339" t="-79444" r="-141935" b="-88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319825" t="-79444" r="-2624" b="-8889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Espace réservé du contenu 5"/>
              <p:cNvSpPr txBox="1">
                <a:spLocks/>
              </p:cNvSpPr>
              <p:nvPr/>
            </p:nvSpPr>
            <p:spPr>
              <a:xfrm>
                <a:off x="467544" y="1844824"/>
                <a:ext cx="8435280" cy="792088"/>
              </a:xfrm>
              <a:prstGeom prst="rect">
                <a:avLst/>
              </a:prstGeom>
            </p:spPr>
            <p:txBody>
              <a:bodyPr vert="horz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Wingdings 2"/>
                  <a:buNone/>
                </a:pPr>
                <a14:m>
                  <m:oMath xmlns:m="http://schemas.openxmlformats.org/officeDocument/2006/math">
                    <m:r>
                      <a:rPr lang="fr-FR" sz="4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1−</m:t>
                    </m:r>
                    <m:sSup>
                      <m:sSupPr>
                        <m:ctrlPr>
                          <a:rPr lang="fr-FR" sz="4400" i="1" smtClean="0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fr-FR" sz="440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cos</m:t>
                        </m:r>
                      </m:e>
                      <m:sup>
                        <m:r>
                          <a:rPr lang="fr-FR" sz="440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fr-FR" sz="4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fr-FR" sz="440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 est égal à…</a:t>
                </a:r>
                <a:endParaRPr lang="fr-FR" sz="44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6" name="Espace réservé du contenu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1844824"/>
                <a:ext cx="8435280" cy="792088"/>
              </a:xfrm>
              <a:prstGeom prst="rect">
                <a:avLst/>
              </a:prstGeom>
              <a:blipFill rotWithShape="1">
                <a:blip r:embed="rId3"/>
                <a:stretch>
                  <a:fillRect t="-15385" b="-3307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Ellipse 6"/>
          <p:cNvSpPr/>
          <p:nvPr/>
        </p:nvSpPr>
        <p:spPr>
          <a:xfrm>
            <a:off x="180000" y="4248000"/>
            <a:ext cx="3744416" cy="1881096"/>
          </a:xfrm>
          <a:prstGeom prst="ellipse">
            <a:avLst/>
          </a:prstGeom>
          <a:noFill/>
          <a:ln w="63500">
            <a:solidFill>
              <a:srgbClr val="66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llipse 7"/>
          <p:cNvSpPr/>
          <p:nvPr/>
        </p:nvSpPr>
        <p:spPr>
          <a:xfrm>
            <a:off x="3923928" y="4248000"/>
            <a:ext cx="1440159" cy="1836000"/>
          </a:xfrm>
          <a:prstGeom prst="ellipse">
            <a:avLst/>
          </a:prstGeom>
          <a:noFill/>
          <a:ln w="63500">
            <a:solidFill>
              <a:srgbClr val="66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Pensées 9"/>
          <p:cNvSpPr/>
          <p:nvPr/>
        </p:nvSpPr>
        <p:spPr>
          <a:xfrm>
            <a:off x="5004048" y="2276872"/>
            <a:ext cx="3888432" cy="1728192"/>
          </a:xfrm>
          <a:prstGeom prst="cloudCallout">
            <a:avLst>
              <a:gd name="adj1" fmla="val -58506"/>
              <a:gd name="adj2" fmla="val 61239"/>
            </a:avLst>
          </a:prstGeom>
          <a:gradFill flip="none" rotWithShape="1">
            <a:gsLst>
              <a:gs pos="13000">
                <a:schemeClr val="bg1">
                  <a:lumMod val="0"/>
                  <a:lumOff val="100000"/>
                </a:schemeClr>
              </a:gs>
              <a:gs pos="0">
                <a:srgbClr val="6699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  <a:tileRect/>
          </a:gradFill>
          <a:ln>
            <a:solidFill>
              <a:srgbClr val="66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ZoneTexte 12"/>
              <p:cNvSpPr txBox="1"/>
              <p:nvPr/>
            </p:nvSpPr>
            <p:spPr>
              <a:xfrm>
                <a:off x="5292080" y="2780928"/>
                <a:ext cx="3384376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fr-FR" sz="320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fr-FR" sz="3200">
                              <a:latin typeface="Cambria Math"/>
                            </a:rPr>
                            <m:t>sin</m:t>
                          </m:r>
                        </m:e>
                        <m:sup>
                          <m:r>
                            <a:rPr lang="fr-FR" sz="320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fr-FR" sz="3200" i="1">
                          <a:latin typeface="Cambria Math"/>
                        </a:rPr>
                        <m:t>𝑥</m:t>
                      </m:r>
                      <m:r>
                        <a:rPr lang="fr-FR" sz="3200" b="0" i="0" smtClean="0">
                          <a:latin typeface="Cambria Math"/>
                        </a:rPr>
                        <m:t>+</m:t>
                      </m:r>
                      <m:sSup>
                        <m:sSupPr>
                          <m:ctrlPr>
                            <a:rPr lang="fr-FR" sz="32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fr-FR" sz="3200" b="0" i="0" smtClean="0">
                              <a:latin typeface="Cambria Math"/>
                            </a:rPr>
                            <m:t>cos</m:t>
                          </m:r>
                        </m:e>
                        <m:sup>
                          <m:r>
                            <a:rPr lang="fr-FR" sz="3200" b="0" i="0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fr-FR" sz="3200" b="0" i="1" smtClean="0">
                          <a:latin typeface="Cambria Math"/>
                        </a:rPr>
                        <m:t>𝑥</m:t>
                      </m:r>
                      <m:r>
                        <a:rPr lang="fr-FR" sz="3200" b="0" i="1" smtClean="0">
                          <a:latin typeface="Cambria Math"/>
                        </a:rPr>
                        <m:t>=1</m:t>
                      </m:r>
                    </m:oMath>
                  </m:oMathPara>
                </a14:m>
                <a:endParaRPr lang="fr-FR" sz="3200" dirty="0"/>
              </a:p>
            </p:txBody>
          </p:sp>
        </mc:Choice>
        <mc:Fallback xmlns="">
          <p:sp>
            <p:nvSpPr>
              <p:cNvPr id="13" name="ZoneTexte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92080" y="2780928"/>
                <a:ext cx="3384376" cy="58477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0762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ensées 11"/>
          <p:cNvSpPr/>
          <p:nvPr/>
        </p:nvSpPr>
        <p:spPr>
          <a:xfrm>
            <a:off x="3024000" y="2376000"/>
            <a:ext cx="5832648" cy="1667274"/>
          </a:xfrm>
          <a:prstGeom prst="cloudCallout">
            <a:avLst>
              <a:gd name="adj1" fmla="val -29757"/>
              <a:gd name="adj2" fmla="val 126668"/>
            </a:avLst>
          </a:prstGeom>
          <a:gradFill flip="none" rotWithShape="1">
            <a:gsLst>
              <a:gs pos="13000">
                <a:schemeClr val="bg1">
                  <a:lumMod val="0"/>
                  <a:lumOff val="100000"/>
                </a:schemeClr>
              </a:gs>
              <a:gs pos="0">
                <a:srgbClr val="6699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  <a:tileRect/>
          </a:gradFill>
          <a:ln>
            <a:solidFill>
              <a:srgbClr val="66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4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Espace réservé du contenu 5"/>
              <p:cNvSpPr txBox="1">
                <a:spLocks/>
              </p:cNvSpPr>
              <p:nvPr/>
            </p:nvSpPr>
            <p:spPr>
              <a:xfrm>
                <a:off x="467544" y="1412776"/>
                <a:ext cx="8435280" cy="1800200"/>
              </a:xfrm>
              <a:prstGeom prst="rect">
                <a:avLst/>
              </a:prstGeom>
            </p:spPr>
            <p:txBody>
              <a:bodyPr vert="horz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fr-FR" sz="400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Sachant que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sz="40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sin</m:t>
                    </m:r>
                    <m:r>
                      <a:rPr lang="fr-FR" sz="4000" b="0" i="0" smtClean="0">
                        <a:latin typeface="Cambria Math"/>
                        <a:ea typeface="Cambria Math" panose="02040503050406030204" pitchFamily="18" charset="0"/>
                      </a:rPr>
                      <m:t> </m:t>
                    </m:r>
                    <m:r>
                      <a:rPr lang="fr-FR" sz="4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fr-FR" sz="4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fr-FR" sz="4000" i="1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fr-FR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fr-FR" sz="4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,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sz="4000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cos</m:t>
                    </m:r>
                    <m:r>
                      <a:rPr lang="fr-FR" sz="4000" b="0" i="0" dirty="0" smtClean="0">
                        <a:latin typeface="Cambria Math"/>
                        <a:ea typeface="Cambria Math" panose="02040503050406030204" pitchFamily="18" charset="0"/>
                      </a:rPr>
                      <m:t> </m:t>
                    </m:r>
                    <m:r>
                      <a:rPr lang="fr-FR" sz="4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fr-FR" sz="4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fr-FR" sz="400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peut être </a:t>
                </a:r>
                <a:r>
                  <a:rPr lang="fr-FR" sz="4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égal à…</a:t>
                </a:r>
              </a:p>
              <a:p>
                <a:pPr marL="0" indent="0">
                  <a:buFont typeface="Wingdings 2"/>
                  <a:buNone/>
                </a:pPr>
                <a:endParaRPr lang="fr-FR" sz="4400" dirty="0"/>
              </a:p>
            </p:txBody>
          </p:sp>
        </mc:Choice>
        <mc:Fallback>
          <p:sp>
            <p:nvSpPr>
              <p:cNvPr id="6" name="Espace réservé du contenu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1412776"/>
                <a:ext cx="8435280" cy="1800200"/>
              </a:xfrm>
              <a:prstGeom prst="rect">
                <a:avLst/>
              </a:prstGeom>
              <a:blipFill rotWithShape="1">
                <a:blip r:embed="rId2"/>
                <a:stretch>
                  <a:fillRect l="-2603" r="-2820" b="-169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Espace réservé du contenu 5"/>
          <p:cNvSpPr txBox="1">
            <a:spLocks/>
          </p:cNvSpPr>
          <p:nvPr/>
        </p:nvSpPr>
        <p:spPr>
          <a:xfrm>
            <a:off x="457200" y="1600201"/>
            <a:ext cx="8435280" cy="182880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/>
              <a:buNone/>
            </a:pPr>
            <a:endParaRPr lang="fr-FR" sz="4400" dirty="0" smtClean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Espace réservé du contenu 4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619095650"/>
                  </p:ext>
                </p:extLst>
              </p:nvPr>
            </p:nvGraphicFramePr>
            <p:xfrm>
              <a:off x="251520" y="4149080"/>
              <a:ext cx="8712968" cy="2304256"/>
            </p:xfrm>
            <a:graphic>
              <a:graphicData uri="http://schemas.openxmlformats.org/drawingml/2006/table">
                <a:tbl>
                  <a:tblPr firstRow="1">
                    <a:tableStyleId>{08FB837D-C827-4EFA-A057-4D05807E0F7C}</a:tableStyleId>
                  </a:tblPr>
                  <a:tblGrid>
                    <a:gridCol w="2178242"/>
                    <a:gridCol w="2178242"/>
                    <a:gridCol w="2178242"/>
                    <a:gridCol w="2178242"/>
                  </a:tblGrid>
                  <a:tr h="75867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A</a:t>
                          </a:r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33CC3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B</a:t>
                          </a:r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33CC3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C</a:t>
                          </a:r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33CC3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D</a:t>
                          </a:r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solidFill>
                          <a:srgbClr val="33CC33"/>
                        </a:solidFill>
                      </a:tcPr>
                    </a:tc>
                  </a:tr>
                  <a:tr h="1545578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3600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ad>
                                      <m:radPr>
                                        <m:degHide m:val="on"/>
                                        <m:ctrlPr>
                                          <a:rPr lang="fr-FR" sz="3600" i="1" smtClean="0">
                                            <a:latin typeface="Cambria Math"/>
                                          </a:rPr>
                                        </m:ctrlPr>
                                      </m:radPr>
                                      <m:deg/>
                                      <m:e>
                                        <m:r>
                                          <a:rPr lang="fr-FR" sz="3600" b="0" i="1" smtClean="0">
                                            <a:latin typeface="Cambria Math"/>
                                          </a:rPr>
                                          <m:t>8</m:t>
                                        </m:r>
                                      </m:e>
                                    </m:rad>
                                  </m:num>
                                  <m:den>
                                    <m:r>
                                      <a:rPr lang="fr-FR" sz="3600" b="0" i="1" smtClean="0">
                                        <a:latin typeface="Cambria Math"/>
                                      </a:rPr>
                                      <m:t>3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3600" dirty="0"/>
                        </a:p>
                      </a:txBody>
                      <a:tcPr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3600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600" b="0" i="1" smtClean="0">
                                        <a:latin typeface="Cambria Math"/>
                                      </a:rPr>
                                      <m:t>8</m:t>
                                    </m:r>
                                  </m:num>
                                  <m:den>
                                    <m:r>
                                      <a:rPr lang="fr-FR" sz="3600" b="0" i="1" smtClean="0">
                                        <a:latin typeface="Cambria Math"/>
                                        <a:ea typeface="Cambria Math"/>
                                      </a:rPr>
                                      <m:t>9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3600" dirty="0"/>
                        </a:p>
                      </a:txBody>
                      <a:tcPr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3600" b="0" i="1" smtClean="0">
                                    <a:latin typeface="Cambria Math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fr-FR" sz="3600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600" b="0" i="1" smtClean="0">
                                        <a:latin typeface="Cambria Math"/>
                                      </a:rPr>
                                      <m:t>2</m:t>
                                    </m:r>
                                    <m:rad>
                                      <m:radPr>
                                        <m:degHide m:val="on"/>
                                        <m:ctrlPr>
                                          <a:rPr lang="fr-FR" sz="3600" i="1" smtClean="0">
                                            <a:latin typeface="Cambria Math"/>
                                          </a:rPr>
                                        </m:ctrlPr>
                                      </m:radPr>
                                      <m:deg/>
                                      <m:e>
                                        <m:r>
                                          <a:rPr lang="fr-FR" sz="3600" b="0" i="1" smtClean="0">
                                            <a:latin typeface="Cambria Math"/>
                                          </a:rPr>
                                          <m:t>2</m:t>
                                        </m:r>
                                      </m:e>
                                    </m:rad>
                                  </m:num>
                                  <m:den>
                                    <m:r>
                                      <a:rPr lang="fr-FR" sz="3600" b="0" i="1" smtClean="0">
                                        <a:latin typeface="Cambria Math"/>
                                        <a:ea typeface="Cambria Math"/>
                                      </a:rPr>
                                      <m:t>3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3600" dirty="0"/>
                        </a:p>
                      </a:txBody>
                      <a:tcPr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3600" b="0" i="1" smtClean="0">
                                    <a:latin typeface="Cambria Math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fr-FR" sz="3600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600" b="0" i="1" smtClean="0">
                                        <a:latin typeface="Cambria Math"/>
                                      </a:rPr>
                                      <m:t>8</m:t>
                                    </m:r>
                                  </m:num>
                                  <m:den>
                                    <m:r>
                                      <a:rPr lang="fr-FR" sz="3600" b="0" i="1" smtClean="0">
                                        <a:latin typeface="Cambria Math"/>
                                        <a:ea typeface="Cambria Math"/>
                                      </a:rPr>
                                      <m:t>9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3600" dirty="0"/>
                        </a:p>
                      </a:txBody>
                      <a:tcPr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Espace réservé du contenu 4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619095650"/>
                  </p:ext>
                </p:extLst>
              </p:nvPr>
            </p:nvGraphicFramePr>
            <p:xfrm>
              <a:off x="251520" y="4149080"/>
              <a:ext cx="8712968" cy="2304256"/>
            </p:xfrm>
            <a:graphic>
              <a:graphicData uri="http://schemas.openxmlformats.org/drawingml/2006/table">
                <a:tbl>
                  <a:tblPr firstRow="1">
                    <a:tableStyleId>{08FB837D-C827-4EFA-A057-4D05807E0F7C}</a:tableStyleId>
                  </a:tblPr>
                  <a:tblGrid>
                    <a:gridCol w="2178242"/>
                    <a:gridCol w="2178242"/>
                    <a:gridCol w="2178242"/>
                    <a:gridCol w="2178242"/>
                  </a:tblGrid>
                  <a:tr h="75867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A</a:t>
                          </a:r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33CC3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B</a:t>
                          </a:r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33CC3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C</a:t>
                          </a:r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33CC3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D</a:t>
                          </a:r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solidFill>
                          <a:srgbClr val="33CC33"/>
                        </a:solidFill>
                      </a:tcPr>
                    </a:tc>
                  </a:tr>
                  <a:tr h="1545578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2793" t="-55906" r="-301955" b="-629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103081" t="-55906" r="-202801" b="-629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202514" t="-55906" r="-102235" b="-629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303361" t="-55906" r="-2521" b="-6299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9" name="Ellipse 8"/>
          <p:cNvSpPr/>
          <p:nvPr/>
        </p:nvSpPr>
        <p:spPr>
          <a:xfrm>
            <a:off x="595264" y="4176000"/>
            <a:ext cx="1440160" cy="2232000"/>
          </a:xfrm>
          <a:prstGeom prst="ellipse">
            <a:avLst/>
          </a:prstGeom>
          <a:noFill/>
          <a:ln w="63500">
            <a:solidFill>
              <a:srgbClr val="66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Ellipse 9"/>
          <p:cNvSpPr/>
          <p:nvPr/>
        </p:nvSpPr>
        <p:spPr>
          <a:xfrm>
            <a:off x="4932040" y="4176000"/>
            <a:ext cx="1584176" cy="2232000"/>
          </a:xfrm>
          <a:prstGeom prst="ellipse">
            <a:avLst/>
          </a:prstGeom>
          <a:noFill/>
          <a:ln w="63500">
            <a:solidFill>
              <a:srgbClr val="66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ZoneTexte 10"/>
              <p:cNvSpPr txBox="1"/>
              <p:nvPr/>
            </p:nvSpPr>
            <p:spPr>
              <a:xfrm>
                <a:off x="3528000" y="2556000"/>
                <a:ext cx="4320480" cy="12960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fr-FR" sz="32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fr-FR" sz="3200" b="0" i="0" smtClean="0">
                              <a:latin typeface="Cambria Math"/>
                            </a:rPr>
                            <m:t>cos</m:t>
                          </m:r>
                        </m:e>
                        <m:sup>
                          <m:r>
                            <a:rPr lang="fr-FR" sz="3200" b="0" i="0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fr-FR" sz="3200" b="0" i="1" smtClean="0">
                          <a:latin typeface="Cambria Math"/>
                        </a:rPr>
                        <m:t>𝑥</m:t>
                      </m:r>
                      <m:r>
                        <a:rPr lang="fr-FR" sz="3200" b="0" i="1" smtClean="0">
                          <a:latin typeface="Cambria Math"/>
                        </a:rPr>
                        <m:t>=1−</m:t>
                      </m:r>
                      <m:sSup>
                        <m:sSupPr>
                          <m:ctrlPr>
                            <a:rPr lang="fr-FR" sz="3200" b="0" i="1" smtClean="0">
                              <a:latin typeface="Cambria Math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fr-FR" sz="3200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fr-FR" sz="3200" b="0" i="1" smtClean="0"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fr-FR" sz="3200" b="0" i="1" smtClean="0">
                                      <a:latin typeface="Cambria Math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fr-FR" sz="3200" b="0" i="1" smtClean="0">
                                      <a:latin typeface="Cambria Math"/>
                                    </a:rPr>
                                    <m:t>3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fr-FR" sz="32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fr-FR" sz="32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fr-FR" sz="32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fr-FR" sz="3200" b="0" i="1" smtClean="0">
                              <a:latin typeface="Cambria Math"/>
                            </a:rPr>
                            <m:t>8</m:t>
                          </m:r>
                        </m:num>
                        <m:den>
                          <m:r>
                            <a:rPr lang="fr-FR" sz="3200" b="0" i="1" smtClean="0">
                              <a:latin typeface="Cambria Math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fr-FR" sz="3200" dirty="0"/>
              </a:p>
            </p:txBody>
          </p:sp>
        </mc:Choice>
        <mc:Fallback xmlns="">
          <p:sp>
            <p:nvSpPr>
              <p:cNvPr id="11" name="ZoneTexte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28000" y="2556000"/>
                <a:ext cx="4320480" cy="129606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72985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9" grpId="0" animBg="1"/>
      <p:bldP spid="10" grpId="0" animBg="1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r>
              <a:rPr lang="fr-FR" sz="40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fr-FR" sz="4000" b="1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        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5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5" name="Picture 4" descr="geogebr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763815"/>
            <a:ext cx="3528392" cy="3385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Espace réservé du contenu 4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4052026936"/>
                  </p:ext>
                </p:extLst>
              </p:nvPr>
            </p:nvGraphicFramePr>
            <p:xfrm>
              <a:off x="251520" y="4293096"/>
              <a:ext cx="8712968" cy="2088232"/>
            </p:xfrm>
            <a:graphic>
              <a:graphicData uri="http://schemas.openxmlformats.org/drawingml/2006/table">
                <a:tbl>
                  <a:tblPr firstRow="1">
                    <a:tableStyleId>{08FB837D-C827-4EFA-A057-4D05807E0F7C}</a:tableStyleId>
                  </a:tblPr>
                  <a:tblGrid>
                    <a:gridCol w="2178242"/>
                    <a:gridCol w="2178242"/>
                    <a:gridCol w="2178242"/>
                    <a:gridCol w="2178242"/>
                  </a:tblGrid>
                  <a:tr h="653633">
                    <a:tc gridSpan="4"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4000" b="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Les coordonnées de D sont</a:t>
                          </a:r>
                          <a:r>
                            <a:rPr lang="fr-FR" sz="4000" b="0" baseline="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…</a:t>
                          </a:r>
                          <a:r>
                            <a:rPr lang="fr-FR" sz="4000" b="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</a:t>
                          </a:r>
                        </a:p>
                      </a:txBody>
                      <a:tcPr>
                        <a:solidFill>
                          <a:srgbClr val="33CC33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33CC33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33CC33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solidFill>
                          <a:srgbClr val="33CC33"/>
                        </a:solidFill>
                      </a:tcPr>
                    </a:tc>
                  </a:tr>
                  <a:tr h="1387192"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ctrlPr>
                                      <a:rPr lang="fr-FR" sz="3000" i="1" smtClean="0"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fr-FR" sz="3000" i="1" smtClean="0">
                                            <a:latin typeface="Cambria Math"/>
                                          </a:rPr>
                                        </m:ctrlPr>
                                      </m:fPr>
                                      <m:num>
                                        <m:rad>
                                          <m:radPr>
                                            <m:degHide m:val="on"/>
                                            <m:ctrlPr>
                                              <a:rPr lang="fr-FR" sz="3000" i="1" smtClean="0">
                                                <a:latin typeface="Cambria Math"/>
                                              </a:rPr>
                                            </m:ctrlPr>
                                          </m:radPr>
                                          <m:deg/>
                                          <m:e>
                                            <m:r>
                                              <a:rPr lang="fr-FR" sz="3000" b="0" i="1" smtClean="0">
                                                <a:latin typeface="Cambria Math"/>
                                              </a:rPr>
                                              <m:t>3</m:t>
                                            </m:r>
                                          </m:e>
                                        </m:rad>
                                      </m:num>
                                      <m:den>
                                        <m:r>
                                          <a:rPr lang="fr-FR" sz="3000" b="0" i="1" smtClean="0">
                                            <a:latin typeface="Cambria Math"/>
                                          </a:rPr>
                                          <m:t>2</m:t>
                                        </m:r>
                                      </m:den>
                                    </m:f>
                                    <m:r>
                                      <a:rPr lang="fr-FR" sz="3000" b="0" i="1" smtClean="0">
                                        <a:latin typeface="Cambria Math"/>
                                      </a:rPr>
                                      <m:t>; </m:t>
                                    </m:r>
                                    <m:f>
                                      <m:fPr>
                                        <m:ctrlPr>
                                          <a:rPr lang="fr-FR" sz="3000" b="0" i="1" smtClean="0">
                                            <a:latin typeface="Cambria Math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fr-FR" sz="3000" b="0" i="1" smtClean="0">
                                            <a:latin typeface="Cambria Math"/>
                                          </a:rPr>
                                          <m:t>1</m:t>
                                        </m:r>
                                      </m:num>
                                      <m:den>
                                        <m:r>
                                          <a:rPr lang="fr-FR" sz="3000" b="0" i="1" smtClean="0">
                                            <a:latin typeface="Cambria Math"/>
                                          </a:rPr>
                                          <m:t>2</m:t>
                                        </m:r>
                                      </m:den>
                                    </m:f>
                                  </m:e>
                                </m:d>
                              </m:oMath>
                            </m:oMathPara>
                          </a14:m>
                          <a:endParaRPr lang="fr-FR" sz="3000" dirty="0"/>
                        </a:p>
                        <a:p>
                          <a:pPr algn="ctr"/>
                          <a:endParaRPr lang="fr-FR" sz="1200" dirty="0"/>
                        </a:p>
                      </a:txBody>
                      <a:tcPr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ctrlPr>
                                      <a:rPr lang="fr-FR" sz="3000" i="1" smtClean="0"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fr-FR" sz="3000" b="0" i="1" smtClean="0">
                                        <a:latin typeface="Cambria Math"/>
                                      </a:rPr>
                                      <m:t>−</m:t>
                                    </m:r>
                                    <m:f>
                                      <m:fPr>
                                        <m:ctrlPr>
                                          <a:rPr lang="fr-FR" sz="3000" i="1" smtClean="0">
                                            <a:latin typeface="Cambria Math"/>
                                          </a:rPr>
                                        </m:ctrlPr>
                                      </m:fPr>
                                      <m:num>
                                        <m:rad>
                                          <m:radPr>
                                            <m:degHide m:val="on"/>
                                            <m:ctrlPr>
                                              <a:rPr lang="fr-FR" sz="3000" i="1" smtClean="0">
                                                <a:latin typeface="Cambria Math"/>
                                              </a:rPr>
                                            </m:ctrlPr>
                                          </m:radPr>
                                          <m:deg/>
                                          <m:e>
                                            <m:r>
                                              <a:rPr lang="fr-FR" sz="3000" b="0" i="1" smtClean="0">
                                                <a:latin typeface="Cambria Math"/>
                                              </a:rPr>
                                              <m:t>3</m:t>
                                            </m:r>
                                          </m:e>
                                        </m:rad>
                                      </m:num>
                                      <m:den>
                                        <m:r>
                                          <a:rPr lang="fr-FR" sz="3000" b="0" i="1" smtClean="0">
                                            <a:latin typeface="Cambria Math"/>
                                          </a:rPr>
                                          <m:t>2</m:t>
                                        </m:r>
                                      </m:den>
                                    </m:f>
                                    <m:r>
                                      <a:rPr lang="fr-FR" sz="3000" b="0" i="1" smtClean="0">
                                        <a:latin typeface="Cambria Math"/>
                                      </a:rPr>
                                      <m:t>; </m:t>
                                    </m:r>
                                    <m:f>
                                      <m:fPr>
                                        <m:ctrlPr>
                                          <a:rPr lang="fr-FR" sz="3000" b="0" i="1" smtClean="0">
                                            <a:latin typeface="Cambria Math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fr-FR" sz="3000" b="0" i="1" smtClean="0">
                                            <a:latin typeface="Cambria Math"/>
                                          </a:rPr>
                                          <m:t>1</m:t>
                                        </m:r>
                                      </m:num>
                                      <m:den>
                                        <m:r>
                                          <a:rPr lang="fr-FR" sz="3000" b="0" i="1" smtClean="0">
                                            <a:latin typeface="Cambria Math"/>
                                          </a:rPr>
                                          <m:t>2</m:t>
                                        </m:r>
                                      </m:den>
                                    </m:f>
                                  </m:e>
                                </m:d>
                              </m:oMath>
                            </m:oMathPara>
                          </a14:m>
                          <a:endParaRPr lang="fr-FR" sz="3000" dirty="0"/>
                        </a:p>
                        <a:p>
                          <a:pPr algn="ctr"/>
                          <a:endParaRPr lang="fr-FR" sz="1200" dirty="0"/>
                        </a:p>
                      </a:txBody>
                      <a:tcPr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ctrlPr>
                                      <a:rPr lang="fr-FR" sz="3000" i="1" smtClean="0"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fr-FR" sz="3000" i="1" smtClean="0">
                                            <a:latin typeface="Cambria Math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fr-FR" sz="3000" b="0" i="1" smtClean="0">
                                            <a:latin typeface="Cambria Math"/>
                                          </a:rPr>
                                          <m:t>1</m:t>
                                        </m:r>
                                      </m:num>
                                      <m:den>
                                        <m:r>
                                          <a:rPr lang="fr-FR" sz="3000" b="0" i="1" smtClean="0">
                                            <a:latin typeface="Cambria Math"/>
                                          </a:rPr>
                                          <m:t>2</m:t>
                                        </m:r>
                                      </m:den>
                                    </m:f>
                                    <m:r>
                                      <a:rPr lang="fr-FR" sz="3000" b="0" i="1" smtClean="0">
                                        <a:latin typeface="Cambria Math"/>
                                      </a:rPr>
                                      <m:t>;−</m:t>
                                    </m:r>
                                    <m:f>
                                      <m:fPr>
                                        <m:ctrlPr>
                                          <a:rPr lang="fr-FR" sz="3000" i="1" smtClean="0">
                                            <a:latin typeface="Cambria Math"/>
                                          </a:rPr>
                                        </m:ctrlPr>
                                      </m:fPr>
                                      <m:num>
                                        <m:rad>
                                          <m:radPr>
                                            <m:degHide m:val="on"/>
                                            <m:ctrlPr>
                                              <a:rPr lang="fr-FR" sz="3000" i="1" smtClean="0">
                                                <a:latin typeface="Cambria Math"/>
                                              </a:rPr>
                                            </m:ctrlPr>
                                          </m:radPr>
                                          <m:deg/>
                                          <m:e>
                                            <m:r>
                                              <a:rPr lang="fr-FR" sz="3000" b="0" i="1" smtClean="0">
                                                <a:latin typeface="Cambria Math"/>
                                              </a:rPr>
                                              <m:t>3</m:t>
                                            </m:r>
                                          </m:e>
                                        </m:rad>
                                      </m:num>
                                      <m:den>
                                        <m:r>
                                          <a:rPr lang="fr-FR" sz="3000" b="0" i="1" smtClean="0">
                                            <a:latin typeface="Cambria Math"/>
                                          </a:rPr>
                                          <m:t>2</m:t>
                                        </m:r>
                                      </m:den>
                                    </m:f>
                                  </m:e>
                                </m:d>
                              </m:oMath>
                            </m:oMathPara>
                          </a14:m>
                          <a:endParaRPr lang="fr-FR" sz="3000" dirty="0"/>
                        </a:p>
                      </a:txBody>
                      <a:tcPr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ctrlPr>
                                      <a:rPr lang="fr-FR" sz="3000" i="1" smtClean="0"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fr-FR" sz="3000" b="0" i="1" smtClean="0">
                                        <a:latin typeface="Cambria Math"/>
                                      </a:rPr>
                                      <m:t>−</m:t>
                                    </m:r>
                                    <m:f>
                                      <m:fPr>
                                        <m:ctrlPr>
                                          <a:rPr lang="fr-FR" sz="3000" i="1" smtClean="0">
                                            <a:latin typeface="Cambria Math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fr-FR" sz="3000" b="0" i="1" smtClean="0">
                                            <a:latin typeface="Cambria Math"/>
                                          </a:rPr>
                                          <m:t>1</m:t>
                                        </m:r>
                                      </m:num>
                                      <m:den>
                                        <m:r>
                                          <a:rPr lang="fr-FR" sz="3000" b="0" i="1" smtClean="0">
                                            <a:latin typeface="Cambria Math"/>
                                          </a:rPr>
                                          <m:t>2</m:t>
                                        </m:r>
                                      </m:den>
                                    </m:f>
                                    <m:r>
                                      <a:rPr lang="fr-FR" sz="3000" b="0" i="1" smtClean="0">
                                        <a:latin typeface="Cambria Math"/>
                                      </a:rPr>
                                      <m:t>;</m:t>
                                    </m:r>
                                    <m:f>
                                      <m:fPr>
                                        <m:ctrlPr>
                                          <a:rPr lang="fr-FR" sz="3000" i="1" smtClean="0">
                                            <a:latin typeface="Cambria Math"/>
                                          </a:rPr>
                                        </m:ctrlPr>
                                      </m:fPr>
                                      <m:num>
                                        <m:rad>
                                          <m:radPr>
                                            <m:degHide m:val="on"/>
                                            <m:ctrlPr>
                                              <a:rPr lang="fr-FR" sz="3000" i="1" smtClean="0">
                                                <a:latin typeface="Cambria Math"/>
                                              </a:rPr>
                                            </m:ctrlPr>
                                          </m:radPr>
                                          <m:deg/>
                                          <m:e>
                                            <m:r>
                                              <a:rPr lang="fr-FR" sz="3000" b="0" i="1" smtClean="0">
                                                <a:latin typeface="Cambria Math"/>
                                              </a:rPr>
                                              <m:t>3</m:t>
                                            </m:r>
                                          </m:e>
                                        </m:rad>
                                      </m:num>
                                      <m:den>
                                        <m:r>
                                          <a:rPr lang="fr-FR" sz="3000" b="0" i="1" smtClean="0">
                                            <a:latin typeface="Cambria Math"/>
                                          </a:rPr>
                                          <m:t>2</m:t>
                                        </m:r>
                                      </m:den>
                                    </m:f>
                                  </m:e>
                                </m:d>
                              </m:oMath>
                            </m:oMathPara>
                          </a14:m>
                          <a:endParaRPr lang="fr-FR" sz="3000" dirty="0"/>
                        </a:p>
                      </a:txBody>
                      <a:tcPr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Espace réservé du contenu 4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4052026936"/>
                  </p:ext>
                </p:extLst>
              </p:nvPr>
            </p:nvGraphicFramePr>
            <p:xfrm>
              <a:off x="251520" y="4293096"/>
              <a:ext cx="8712968" cy="2088232"/>
            </p:xfrm>
            <a:graphic>
              <a:graphicData uri="http://schemas.openxmlformats.org/drawingml/2006/table">
                <a:tbl>
                  <a:tblPr firstRow="1">
                    <a:tableStyleId>{08FB837D-C827-4EFA-A057-4D05807E0F7C}</a:tableStyleId>
                  </a:tblPr>
                  <a:tblGrid>
                    <a:gridCol w="2178242"/>
                    <a:gridCol w="2178242"/>
                    <a:gridCol w="2178242"/>
                    <a:gridCol w="2178242"/>
                  </a:tblGrid>
                  <a:tr h="701040">
                    <a:tc gridSpan="4"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4000" b="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Les coordonnées de D sont</a:t>
                          </a:r>
                          <a:r>
                            <a:rPr lang="fr-FR" sz="4000" b="0" baseline="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…</a:t>
                          </a:r>
                          <a:r>
                            <a:rPr lang="fr-FR" sz="4000" b="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</a:t>
                          </a:r>
                        </a:p>
                      </a:txBody>
                      <a:tcPr>
                        <a:solidFill>
                          <a:srgbClr val="33CC33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33CC33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33CC33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solidFill>
                          <a:srgbClr val="33CC33"/>
                        </a:solidFill>
                      </a:tcPr>
                    </a:tc>
                  </a:tr>
                  <a:tr h="1387192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2793" t="-58333" r="-301955" b="-70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103081" t="-58333" r="-202801" b="-70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202514" t="-58333" r="-102235" b="-70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303361" t="-58333" r="-2521" b="-7018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6" name="Ellipse 5"/>
          <p:cNvSpPr/>
          <p:nvPr/>
        </p:nvSpPr>
        <p:spPr>
          <a:xfrm>
            <a:off x="2448000" y="4932000"/>
            <a:ext cx="2088000" cy="1368000"/>
          </a:xfrm>
          <a:prstGeom prst="ellipse">
            <a:avLst/>
          </a:prstGeom>
          <a:noFill/>
          <a:ln w="63500">
            <a:solidFill>
              <a:srgbClr val="66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12762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51520" y="1935480"/>
            <a:ext cx="8712968" cy="43891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5400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Pour chaque question déterminer </a:t>
            </a:r>
            <a:r>
              <a:rPr lang="fr-FR" sz="5400" b="1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la</a:t>
            </a:r>
            <a:r>
              <a:rPr lang="fr-FR" sz="5400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ou </a:t>
            </a:r>
            <a:r>
              <a:rPr lang="fr-FR" sz="5400" b="1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les</a:t>
            </a:r>
            <a:r>
              <a:rPr lang="fr-FR" sz="5400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réponses correctes.</a:t>
            </a:r>
            <a:endParaRPr lang="fr-FR" sz="5400" dirty="0">
              <a:latin typeface="Cambria Math" panose="02040503050406030204" pitchFamily="18" charset="0"/>
              <a:ea typeface="Cambria Math" panose="020405030504060302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fr-FR" sz="54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3096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r>
              <a:rPr lang="fr-FR" sz="40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fr-FR" sz="4000" b="1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        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6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5" name="Picture 4" descr="geogebr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763815"/>
            <a:ext cx="3528392" cy="3385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Espace réservé du contenu 4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4122966294"/>
                  </p:ext>
                </p:extLst>
              </p:nvPr>
            </p:nvGraphicFramePr>
            <p:xfrm>
              <a:off x="251520" y="4293096"/>
              <a:ext cx="8712968" cy="2088232"/>
            </p:xfrm>
            <a:graphic>
              <a:graphicData uri="http://schemas.openxmlformats.org/drawingml/2006/table">
                <a:tbl>
                  <a:tblPr firstRow="1">
                    <a:tableStyleId>{08FB837D-C827-4EFA-A057-4D05807E0F7C}</a:tableStyleId>
                  </a:tblPr>
                  <a:tblGrid>
                    <a:gridCol w="2178242"/>
                    <a:gridCol w="2178242"/>
                    <a:gridCol w="2178242"/>
                    <a:gridCol w="2178242"/>
                  </a:tblGrid>
                  <a:tr h="653633">
                    <a:tc gridSpan="4"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4000" b="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Les coordonnées de E sont</a:t>
                          </a:r>
                          <a:r>
                            <a:rPr lang="fr-FR" sz="4000" b="0" baseline="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…</a:t>
                          </a:r>
                          <a:r>
                            <a:rPr lang="fr-FR" sz="4000" b="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</a:t>
                          </a:r>
                        </a:p>
                      </a:txBody>
                      <a:tcPr>
                        <a:solidFill>
                          <a:srgbClr val="33CC33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33CC33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33CC33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solidFill>
                          <a:srgbClr val="33CC33"/>
                        </a:solidFill>
                      </a:tcPr>
                    </a:tc>
                  </a:tr>
                  <a:tr h="1387192"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ctrlPr>
                                      <a:rPr lang="fr-FR" sz="3000" i="1" smtClean="0"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fr-FR" sz="3000" b="0" i="1" smtClean="0">
                                        <a:latin typeface="Cambria Math"/>
                                      </a:rPr>
                                      <m:t>−</m:t>
                                    </m:r>
                                    <m:f>
                                      <m:fPr>
                                        <m:ctrlPr>
                                          <a:rPr lang="fr-FR" sz="3000" i="1" smtClean="0">
                                            <a:latin typeface="Cambria Math"/>
                                          </a:rPr>
                                        </m:ctrlPr>
                                      </m:fPr>
                                      <m:num>
                                        <m:rad>
                                          <m:radPr>
                                            <m:degHide m:val="on"/>
                                            <m:ctrlPr>
                                              <a:rPr lang="fr-FR" sz="3000" i="1" smtClean="0">
                                                <a:latin typeface="Cambria Math"/>
                                              </a:rPr>
                                            </m:ctrlPr>
                                          </m:radPr>
                                          <m:deg/>
                                          <m:e>
                                            <m:r>
                                              <a:rPr lang="fr-FR" sz="3000" b="0" i="1" smtClean="0">
                                                <a:latin typeface="Cambria Math"/>
                                              </a:rPr>
                                              <m:t>3</m:t>
                                            </m:r>
                                          </m:e>
                                        </m:rad>
                                      </m:num>
                                      <m:den>
                                        <m:r>
                                          <a:rPr lang="fr-FR" sz="3000" b="0" i="1" smtClean="0">
                                            <a:latin typeface="Cambria Math"/>
                                          </a:rPr>
                                          <m:t>2</m:t>
                                        </m:r>
                                      </m:den>
                                    </m:f>
                                    <m:r>
                                      <a:rPr lang="fr-FR" sz="3000" b="0" i="1" smtClean="0">
                                        <a:latin typeface="Cambria Math"/>
                                      </a:rPr>
                                      <m:t>;−</m:t>
                                    </m:r>
                                    <m:f>
                                      <m:fPr>
                                        <m:ctrlPr>
                                          <a:rPr lang="fr-FR" sz="3000" b="0" i="1" smtClean="0">
                                            <a:latin typeface="Cambria Math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fr-FR" sz="3000" b="0" i="1" smtClean="0">
                                            <a:latin typeface="Cambria Math"/>
                                          </a:rPr>
                                          <m:t>1</m:t>
                                        </m:r>
                                      </m:num>
                                      <m:den>
                                        <m:r>
                                          <a:rPr lang="fr-FR" sz="3000" b="0" i="1" smtClean="0">
                                            <a:latin typeface="Cambria Math"/>
                                          </a:rPr>
                                          <m:t>2</m:t>
                                        </m:r>
                                      </m:den>
                                    </m:f>
                                  </m:e>
                                </m:d>
                              </m:oMath>
                            </m:oMathPara>
                          </a14:m>
                          <a:endParaRPr lang="fr-FR" sz="3000" dirty="0"/>
                        </a:p>
                        <a:p>
                          <a:pPr algn="ctr"/>
                          <a:endParaRPr lang="fr-FR" sz="1200" dirty="0"/>
                        </a:p>
                      </a:txBody>
                      <a:tcPr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ctrlPr>
                                      <a:rPr lang="fr-FR" sz="3000" i="1" smtClean="0"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fr-FR" sz="3000" b="0" i="1" smtClean="0">
                                        <a:latin typeface="Cambria Math"/>
                                      </a:rPr>
                                      <m:t>−</m:t>
                                    </m:r>
                                    <m:f>
                                      <m:fPr>
                                        <m:ctrlPr>
                                          <a:rPr lang="fr-FR" sz="3000" i="1" smtClean="0">
                                            <a:latin typeface="Cambria Math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fr-FR" sz="3000" b="0" i="1" smtClean="0">
                                            <a:latin typeface="Cambria Math"/>
                                          </a:rPr>
                                          <m:t>1</m:t>
                                        </m:r>
                                      </m:num>
                                      <m:den>
                                        <m:r>
                                          <a:rPr lang="fr-FR" sz="3000" b="0" i="1" smtClean="0">
                                            <a:latin typeface="Cambria Math"/>
                                          </a:rPr>
                                          <m:t>2</m:t>
                                        </m:r>
                                      </m:den>
                                    </m:f>
                                    <m:r>
                                      <a:rPr lang="fr-FR" sz="3000" b="0" i="1" smtClean="0">
                                        <a:latin typeface="Cambria Math"/>
                                      </a:rPr>
                                      <m:t>; </m:t>
                                    </m:r>
                                    <m:f>
                                      <m:fPr>
                                        <m:ctrlPr>
                                          <a:rPr lang="fr-FR" sz="3000" b="0" i="1" smtClean="0">
                                            <a:latin typeface="Cambria Math"/>
                                          </a:rPr>
                                        </m:ctrlPr>
                                      </m:fPr>
                                      <m:num>
                                        <m:rad>
                                          <m:radPr>
                                            <m:degHide m:val="on"/>
                                            <m:ctrlPr>
                                              <a:rPr lang="fr-FR" sz="3000" b="0" i="1" smtClean="0">
                                                <a:latin typeface="Cambria Math"/>
                                              </a:rPr>
                                            </m:ctrlPr>
                                          </m:radPr>
                                          <m:deg/>
                                          <m:e>
                                            <m:r>
                                              <a:rPr lang="fr-FR" sz="3000" b="0" i="1" smtClean="0">
                                                <a:latin typeface="Cambria Math"/>
                                              </a:rPr>
                                              <m:t>3</m:t>
                                            </m:r>
                                          </m:e>
                                        </m:rad>
                                      </m:num>
                                      <m:den>
                                        <m:r>
                                          <a:rPr lang="fr-FR" sz="3000" b="0" i="1" smtClean="0">
                                            <a:latin typeface="Cambria Math"/>
                                          </a:rPr>
                                          <m:t>2</m:t>
                                        </m:r>
                                      </m:den>
                                    </m:f>
                                  </m:e>
                                </m:d>
                              </m:oMath>
                            </m:oMathPara>
                          </a14:m>
                          <a:endParaRPr lang="fr-FR" sz="3000" dirty="0"/>
                        </a:p>
                        <a:p>
                          <a:pPr algn="ctr"/>
                          <a:endParaRPr lang="fr-FR" sz="1200" dirty="0"/>
                        </a:p>
                      </a:txBody>
                      <a:tcPr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ctrlPr>
                                      <a:rPr lang="fr-FR" sz="3000" i="1" smtClean="0"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fr-FR" sz="3000" b="0" i="1" smtClean="0">
                                        <a:latin typeface="Cambria Math"/>
                                      </a:rPr>
                                      <m:t>−</m:t>
                                    </m:r>
                                    <m:f>
                                      <m:fPr>
                                        <m:ctrlPr>
                                          <a:rPr lang="fr-FR" sz="3000" i="1" smtClean="0">
                                            <a:latin typeface="Cambria Math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fr-FR" sz="3000" b="0" i="1" smtClean="0">
                                            <a:latin typeface="Cambria Math"/>
                                          </a:rPr>
                                          <m:t>1</m:t>
                                        </m:r>
                                      </m:num>
                                      <m:den>
                                        <m:r>
                                          <a:rPr lang="fr-FR" sz="3000" b="0" i="1" smtClean="0">
                                            <a:latin typeface="Cambria Math"/>
                                          </a:rPr>
                                          <m:t>2</m:t>
                                        </m:r>
                                      </m:den>
                                    </m:f>
                                    <m:r>
                                      <a:rPr lang="fr-FR" sz="3000" b="0" i="1" smtClean="0">
                                        <a:latin typeface="Cambria Math"/>
                                      </a:rPr>
                                      <m:t>;−</m:t>
                                    </m:r>
                                    <m:f>
                                      <m:fPr>
                                        <m:ctrlPr>
                                          <a:rPr lang="fr-FR" sz="3000" i="1" smtClean="0">
                                            <a:latin typeface="Cambria Math"/>
                                          </a:rPr>
                                        </m:ctrlPr>
                                      </m:fPr>
                                      <m:num>
                                        <m:rad>
                                          <m:radPr>
                                            <m:degHide m:val="on"/>
                                            <m:ctrlPr>
                                              <a:rPr lang="fr-FR" sz="3000" i="1" smtClean="0">
                                                <a:latin typeface="Cambria Math"/>
                                              </a:rPr>
                                            </m:ctrlPr>
                                          </m:radPr>
                                          <m:deg/>
                                          <m:e>
                                            <m:r>
                                              <a:rPr lang="fr-FR" sz="3000" b="0" i="1" smtClean="0">
                                                <a:latin typeface="Cambria Math"/>
                                              </a:rPr>
                                              <m:t>3</m:t>
                                            </m:r>
                                          </m:e>
                                        </m:rad>
                                      </m:num>
                                      <m:den>
                                        <m:r>
                                          <a:rPr lang="fr-FR" sz="3000" b="0" i="1" smtClean="0">
                                            <a:latin typeface="Cambria Math"/>
                                          </a:rPr>
                                          <m:t>2</m:t>
                                        </m:r>
                                      </m:den>
                                    </m:f>
                                  </m:e>
                                </m:d>
                              </m:oMath>
                            </m:oMathPara>
                          </a14:m>
                          <a:endParaRPr lang="fr-FR" sz="3000" dirty="0"/>
                        </a:p>
                      </a:txBody>
                      <a:tcPr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ctrlPr>
                                      <a:rPr lang="fr-FR" sz="3000" i="1" smtClean="0"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fr-FR" sz="3000" i="1" smtClean="0">
                                            <a:latin typeface="Cambria Math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fr-FR" sz="3000" b="0" i="1" smtClean="0">
                                            <a:latin typeface="Cambria Math"/>
                                          </a:rPr>
                                          <m:t>1</m:t>
                                        </m:r>
                                      </m:num>
                                      <m:den>
                                        <m:r>
                                          <a:rPr lang="fr-FR" sz="3000" b="0" i="1" smtClean="0">
                                            <a:latin typeface="Cambria Math"/>
                                          </a:rPr>
                                          <m:t>2</m:t>
                                        </m:r>
                                      </m:den>
                                    </m:f>
                                    <m:r>
                                      <a:rPr lang="fr-FR" sz="3000" b="0" i="1" smtClean="0">
                                        <a:latin typeface="Cambria Math"/>
                                      </a:rPr>
                                      <m:t>;−</m:t>
                                    </m:r>
                                    <m:f>
                                      <m:fPr>
                                        <m:ctrlPr>
                                          <a:rPr lang="fr-FR" sz="3000" i="1" smtClean="0">
                                            <a:latin typeface="Cambria Math"/>
                                          </a:rPr>
                                        </m:ctrlPr>
                                      </m:fPr>
                                      <m:num>
                                        <m:rad>
                                          <m:radPr>
                                            <m:degHide m:val="on"/>
                                            <m:ctrlPr>
                                              <a:rPr lang="fr-FR" sz="3000" i="1" smtClean="0">
                                                <a:latin typeface="Cambria Math"/>
                                              </a:rPr>
                                            </m:ctrlPr>
                                          </m:radPr>
                                          <m:deg/>
                                          <m:e>
                                            <m:r>
                                              <a:rPr lang="fr-FR" sz="3000" b="0" i="1" smtClean="0">
                                                <a:latin typeface="Cambria Math"/>
                                              </a:rPr>
                                              <m:t>3</m:t>
                                            </m:r>
                                          </m:e>
                                        </m:rad>
                                      </m:num>
                                      <m:den>
                                        <m:r>
                                          <a:rPr lang="fr-FR" sz="3000" b="0" i="1" smtClean="0">
                                            <a:latin typeface="Cambria Math"/>
                                          </a:rPr>
                                          <m:t>2</m:t>
                                        </m:r>
                                      </m:den>
                                    </m:f>
                                  </m:e>
                                </m:d>
                              </m:oMath>
                            </m:oMathPara>
                          </a14:m>
                          <a:endParaRPr lang="fr-FR" sz="3000" dirty="0"/>
                        </a:p>
                      </a:txBody>
                      <a:tcPr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Espace réservé du contenu 4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4122966294"/>
                  </p:ext>
                </p:extLst>
              </p:nvPr>
            </p:nvGraphicFramePr>
            <p:xfrm>
              <a:off x="251520" y="4293096"/>
              <a:ext cx="8712968" cy="2088232"/>
            </p:xfrm>
            <a:graphic>
              <a:graphicData uri="http://schemas.openxmlformats.org/drawingml/2006/table">
                <a:tbl>
                  <a:tblPr firstRow="1">
                    <a:tableStyleId>{08FB837D-C827-4EFA-A057-4D05807E0F7C}</a:tableStyleId>
                  </a:tblPr>
                  <a:tblGrid>
                    <a:gridCol w="2178242"/>
                    <a:gridCol w="2178242"/>
                    <a:gridCol w="2178242"/>
                    <a:gridCol w="2178242"/>
                  </a:tblGrid>
                  <a:tr h="701040">
                    <a:tc gridSpan="4"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4000" b="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Les coordonnées de E sont</a:t>
                          </a:r>
                          <a:r>
                            <a:rPr lang="fr-FR" sz="4000" b="0" baseline="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…</a:t>
                          </a:r>
                          <a:r>
                            <a:rPr lang="fr-FR" sz="4000" b="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</a:t>
                          </a:r>
                        </a:p>
                      </a:txBody>
                      <a:tcPr>
                        <a:solidFill>
                          <a:srgbClr val="33CC33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33CC33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33CC33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solidFill>
                          <a:srgbClr val="33CC33"/>
                        </a:solidFill>
                      </a:tcPr>
                    </a:tc>
                  </a:tr>
                  <a:tr h="1387192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2793" t="-58333" r="-301955" b="-70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103081" t="-58333" r="-202801" b="-70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202514" t="-58333" r="-102235" b="-70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303361" t="-58333" r="-2521" b="-7018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6" name="Ellipse 5"/>
          <p:cNvSpPr/>
          <p:nvPr/>
        </p:nvSpPr>
        <p:spPr>
          <a:xfrm>
            <a:off x="4572000" y="4905328"/>
            <a:ext cx="2232000" cy="1476000"/>
          </a:xfrm>
          <a:prstGeom prst="ellipse">
            <a:avLst/>
          </a:prstGeom>
          <a:noFill/>
          <a:ln w="63500">
            <a:solidFill>
              <a:srgbClr val="66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6618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Espace réservé du contenu 4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723152609"/>
                  </p:ext>
                </p:extLst>
              </p:nvPr>
            </p:nvGraphicFramePr>
            <p:xfrm>
              <a:off x="251520" y="2276872"/>
              <a:ext cx="8712968" cy="2952289"/>
            </p:xfrm>
            <a:graphic>
              <a:graphicData uri="http://schemas.openxmlformats.org/drawingml/2006/table">
                <a:tbl>
                  <a:tblPr firstRow="1">
                    <a:tableStyleId>{08FB837D-C827-4EFA-A057-4D05807E0F7C}</a:tableStyleId>
                  </a:tblPr>
                  <a:tblGrid>
                    <a:gridCol w="2178242"/>
                    <a:gridCol w="2178242"/>
                    <a:gridCol w="2178242"/>
                    <a:gridCol w="2178242"/>
                  </a:tblGrid>
                  <a:tr h="1224136">
                    <a:tc gridSpan="4"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unc>
                                <m:funcPr>
                                  <m:ctrlPr>
                                    <a:rPr lang="fr-FR" sz="4400" b="0" i="1" baseline="0" smtClean="0">
                                      <a:latin typeface="Cambria Math"/>
                                      <a:ea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fr-FR" sz="4400" b="0" i="0" baseline="0" smtClean="0">
                                      <a:latin typeface="Cambria Math"/>
                                      <a:ea typeface="Cambria Math" panose="02040503050406030204" pitchFamily="18" charset="0"/>
                                    </a:rPr>
                                    <m:t>cos</m:t>
                                  </m:r>
                                </m:fName>
                                <m:e>
                                  <m:f>
                                    <m:fPr>
                                      <m:ctrlPr>
                                        <a:rPr lang="fr-FR" sz="4400" b="0" i="1" baseline="0" smtClean="0">
                                          <a:latin typeface="Cambria Math"/>
                                          <a:ea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fr-FR" sz="4400" b="0" i="1" baseline="0" smtClean="0">
                                          <a:latin typeface="Cambria Math"/>
                                          <a:ea typeface="Cambria Math" panose="02040503050406030204" pitchFamily="18" charset="0"/>
                                        </a:rPr>
                                        <m:t>2</m:t>
                                      </m:r>
                                      <m:r>
                                        <a:rPr lang="fr-FR" sz="4400" b="0" i="1" baseline="0" smtClean="0">
                                          <a:latin typeface="Cambria Math"/>
                                          <a:ea typeface="Cambria Math"/>
                                        </a:rPr>
                                        <m:t>𝜋</m:t>
                                      </m:r>
                                    </m:num>
                                    <m:den>
                                      <m:r>
                                        <a:rPr lang="fr-FR" sz="4400" b="0" i="1" baseline="0" smtClean="0">
                                          <a:latin typeface="Cambria Math"/>
                                          <a:ea typeface="Cambria Math" panose="02040503050406030204" pitchFamily="18" charset="0"/>
                                        </a:rPr>
                                        <m:t>3</m:t>
                                      </m:r>
                                    </m:den>
                                  </m:f>
                                  <m:r>
                                    <a:rPr lang="fr-FR" sz="4400" b="0" i="1" baseline="0" smtClean="0">
                                      <a:latin typeface="Cambria Math"/>
                                      <a:ea typeface="Cambria Math" panose="02040503050406030204" pitchFamily="18" charset="0"/>
                                    </a:rPr>
                                    <m:t>=</m:t>
                                  </m:r>
                                </m:e>
                              </m:func>
                            </m:oMath>
                          </a14:m>
                          <a:r>
                            <a:rPr lang="fr-FR" sz="4400" b="0" baseline="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…</a:t>
                          </a:r>
                          <a:r>
                            <a:rPr lang="fr-FR" sz="4400" b="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</a:t>
                          </a:r>
                        </a:p>
                      </a:txBody>
                      <a:tcPr>
                        <a:solidFill>
                          <a:srgbClr val="33CC33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33CC33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33CC33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solidFill>
                          <a:srgbClr val="33CC33"/>
                        </a:solidFill>
                      </a:tcPr>
                    </a:tc>
                  </a:tr>
                  <a:tr h="1387192">
                    <a:tc>
                      <a:txBody>
                        <a:bodyPr/>
                        <a:lstStyle/>
                        <a:p>
                          <a:pPr algn="ctr"/>
                          <a:endParaRPr lang="fr-FR" sz="1000" b="0" i="0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4000" b="0" i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2</m:t>
                                </m:r>
                                <m:r>
                                  <m:rPr>
                                    <m:sty m:val="p"/>
                                  </m:rPr>
                                  <a:rPr lang="fr-FR" sz="4000" b="0" i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cos</m:t>
                                </m:r>
                                <m:f>
                                  <m:fPr>
                                    <m:ctrlPr>
                                      <a:rPr lang="fr-FR" sz="4000" b="0" i="1" smtClean="0">
                                        <a:latin typeface="Cambria Math"/>
                                        <a:ea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40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𝜋</m:t>
                                    </m:r>
                                  </m:num>
                                  <m:den>
                                    <m:r>
                                      <a:rPr lang="fr-FR" sz="4000" b="0" i="0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3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4000" i="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1000" i="1" dirty="0" smtClean="0">
                            <a:latin typeface="Cambria Math"/>
                          </a:endParaRPr>
                        </a:p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3600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600" b="0" i="1" smtClean="0">
                                        <a:latin typeface="Cambria Math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fr-FR" sz="3600" b="0" i="1" smtClean="0">
                                        <a:latin typeface="Cambria Math"/>
                                      </a:rPr>
                                      <m:t>2</m:t>
                                    </m:r>
                                  </m:den>
                                </m:f>
                                <m:r>
                                  <a:rPr lang="fr-FR" sz="3600" b="0" i="1" smtClean="0">
                                    <a:latin typeface="Cambria Math"/>
                                  </a:rPr>
                                  <m:t>+</m:t>
                                </m:r>
                                <m:f>
                                  <m:fPr>
                                    <m:ctrlPr>
                                      <a:rPr lang="fr-FR" sz="3600" b="0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600" b="0" i="1" smtClean="0">
                                        <a:latin typeface="Cambria Math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fr-FR" sz="3600" b="0" i="1" smtClean="0">
                                        <a:latin typeface="Cambria Math"/>
                                      </a:rPr>
                                      <m:t>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3600" dirty="0"/>
                        </a:p>
                      </a:txBody>
                      <a:tcPr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fr-FR" sz="1000" b="0" i="0" dirty="0" smtClean="0">
                            <a:latin typeface="Cambria Math"/>
                          </a:endParaRPr>
                        </a:p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3600" b="0" i="0" smtClean="0">
                                    <a:latin typeface="Cambria Math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fr-FR" sz="3600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600" b="0" i="1" smtClean="0">
                                        <a:latin typeface="Cambria Math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fr-FR" sz="3600" b="0" i="1" smtClean="0">
                                        <a:latin typeface="Cambria Math"/>
                                        <a:ea typeface="Cambria Math"/>
                                      </a:rPr>
                                      <m:t>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3600" dirty="0"/>
                        </a:p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fr-FR" sz="3000" dirty="0"/>
                        </a:p>
                      </a:txBody>
                      <a:tcPr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1000" i="1" dirty="0" smtClean="0">
                            <a:latin typeface="Cambria Math"/>
                          </a:endParaRPr>
                        </a:p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3600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m:rPr>
                                        <m:sty m:val="p"/>
                                      </m:rPr>
                                      <a:rPr lang="fr-FR" sz="3600" b="0" i="0" smtClean="0">
                                        <a:latin typeface="Cambria Math"/>
                                      </a:rPr>
                                      <m:t>cos</m:t>
                                    </m:r>
                                    <m:r>
                                      <a:rPr lang="fr-FR" sz="3600" b="0" i="0" smtClean="0">
                                        <a:latin typeface="Cambria Math"/>
                                      </a:rPr>
                                      <m:t>2</m:t>
                                    </m:r>
                                    <m:r>
                                      <a:rPr lang="fr-FR" sz="3600" b="0" i="1" smtClean="0">
                                        <a:latin typeface="Cambria Math"/>
                                        <a:ea typeface="Cambria Math"/>
                                      </a:rPr>
                                      <m:t>𝜋</m:t>
                                    </m:r>
                                  </m:num>
                                  <m:den>
                                    <m:r>
                                      <a:rPr lang="fr-FR" sz="3600" b="0" i="1" smtClean="0">
                                        <a:latin typeface="Cambria Math"/>
                                        <a:ea typeface="Cambria Math"/>
                                      </a:rPr>
                                      <m:t>3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3600" dirty="0"/>
                        </a:p>
                      </a:txBody>
                      <a:tcPr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Espace réservé du contenu 4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723152609"/>
                  </p:ext>
                </p:extLst>
              </p:nvPr>
            </p:nvGraphicFramePr>
            <p:xfrm>
              <a:off x="251520" y="2276872"/>
              <a:ext cx="8712968" cy="2952289"/>
            </p:xfrm>
            <a:graphic>
              <a:graphicData uri="http://schemas.openxmlformats.org/drawingml/2006/table">
                <a:tbl>
                  <a:tblPr firstRow="1">
                    <a:tableStyleId>{08FB837D-C827-4EFA-A057-4D05807E0F7C}</a:tableStyleId>
                  </a:tblPr>
                  <a:tblGrid>
                    <a:gridCol w="2178242"/>
                    <a:gridCol w="2178242"/>
                    <a:gridCol w="2178242"/>
                    <a:gridCol w="2178242"/>
                  </a:tblGrid>
                  <a:tr h="1224136">
                    <a:tc gridSpan="4"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699" t="-1990" r="-629" b="-148756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33CC33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33CC33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solidFill>
                          <a:srgbClr val="33CC33"/>
                        </a:solidFill>
                      </a:tcPr>
                    </a:tc>
                  </a:tr>
                  <a:tr h="1728153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2793" t="-72438" r="-301955" b="-56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103081" t="-72438" r="-202801" b="-56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202514" t="-72438" r="-102235" b="-56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303361" t="-72438" r="-2521" b="-5654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8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7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4" name="Ellipse 3"/>
          <p:cNvSpPr/>
          <p:nvPr/>
        </p:nvSpPr>
        <p:spPr>
          <a:xfrm>
            <a:off x="4860032" y="3501008"/>
            <a:ext cx="1800200" cy="1692000"/>
          </a:xfrm>
          <a:prstGeom prst="ellipse">
            <a:avLst/>
          </a:prstGeom>
          <a:noFill/>
          <a:ln w="63500">
            <a:solidFill>
              <a:srgbClr val="66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03195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7" name="Espace réservé du contenu 4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737672752"/>
                  </p:ext>
                </p:extLst>
              </p:nvPr>
            </p:nvGraphicFramePr>
            <p:xfrm>
              <a:off x="251520" y="2276872"/>
              <a:ext cx="8712968" cy="2955654"/>
            </p:xfrm>
            <a:graphic>
              <a:graphicData uri="http://schemas.openxmlformats.org/drawingml/2006/table">
                <a:tbl>
                  <a:tblPr firstRow="1">
                    <a:tableStyleId>{08FB837D-C827-4EFA-A057-4D05807E0F7C}</a:tableStyleId>
                  </a:tblPr>
                  <a:tblGrid>
                    <a:gridCol w="2178242"/>
                    <a:gridCol w="2178242"/>
                    <a:gridCol w="2178242"/>
                    <a:gridCol w="2178242"/>
                  </a:tblGrid>
                  <a:tr h="1224136">
                    <a:tc gridSpan="4"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unc>
                                <m:funcPr>
                                  <m:ctrlPr>
                                    <a:rPr lang="fr-FR" sz="4400" b="0" i="1" baseline="0" smtClean="0">
                                      <a:latin typeface="Cambria Math"/>
                                      <a:ea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fr-FR" sz="4400" b="0" i="0" baseline="0" smtClean="0">
                                      <a:latin typeface="Cambria Math"/>
                                      <a:ea typeface="Cambria Math" panose="02040503050406030204" pitchFamily="18" charset="0"/>
                                    </a:rPr>
                                    <m:t>sin</m:t>
                                  </m:r>
                                </m:fName>
                                <m:e>
                                  <m:f>
                                    <m:fPr>
                                      <m:ctrlPr>
                                        <a:rPr lang="fr-FR" sz="4400" b="0" i="1" baseline="0" smtClean="0">
                                          <a:latin typeface="Cambria Math"/>
                                          <a:ea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fr-FR" sz="4400" b="0" i="1" baseline="0" smtClean="0">
                                          <a:latin typeface="Cambria Math"/>
                                          <a:ea typeface="Cambria Math" panose="02040503050406030204" pitchFamily="18" charset="0"/>
                                        </a:rPr>
                                        <m:t>3</m:t>
                                      </m:r>
                                      <m:r>
                                        <a:rPr lang="fr-FR" sz="4400" b="0" i="1" baseline="0" smtClean="0">
                                          <a:latin typeface="Cambria Math"/>
                                          <a:ea typeface="Cambria Math"/>
                                        </a:rPr>
                                        <m:t>𝜋</m:t>
                                      </m:r>
                                    </m:num>
                                    <m:den>
                                      <m:r>
                                        <a:rPr lang="fr-FR" sz="4400" b="0" i="1" baseline="0" smtClean="0">
                                          <a:latin typeface="Cambria Math"/>
                                          <a:ea typeface="Cambria Math" panose="02040503050406030204" pitchFamily="18" charset="0"/>
                                        </a:rPr>
                                        <m:t>4</m:t>
                                      </m:r>
                                    </m:den>
                                  </m:f>
                                  <m:r>
                                    <a:rPr lang="fr-FR" sz="4400" b="0" i="1" baseline="0" smtClean="0">
                                      <a:latin typeface="Cambria Math"/>
                                      <a:ea typeface="Cambria Math" panose="02040503050406030204" pitchFamily="18" charset="0"/>
                                    </a:rPr>
                                    <m:t>=</m:t>
                                  </m:r>
                                </m:e>
                              </m:func>
                            </m:oMath>
                          </a14:m>
                          <a:r>
                            <a:rPr lang="fr-FR" sz="4400" b="0" baseline="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…</a:t>
                          </a:r>
                          <a:r>
                            <a:rPr lang="fr-FR" sz="4400" b="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</a:t>
                          </a:r>
                        </a:p>
                      </a:txBody>
                      <a:tcPr>
                        <a:solidFill>
                          <a:srgbClr val="33CC33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33CC33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33CC33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solidFill>
                          <a:srgbClr val="33CC33"/>
                        </a:solidFill>
                      </a:tcPr>
                    </a:tc>
                  </a:tr>
                  <a:tr h="1387192">
                    <a:tc>
                      <a:txBody>
                        <a:bodyPr/>
                        <a:lstStyle/>
                        <a:p>
                          <a:pPr algn="ctr"/>
                          <a:endParaRPr lang="fr-FR" sz="1000" b="0" i="0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4000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m:rPr>
                                        <m:sty m:val="p"/>
                                      </m:rPr>
                                      <a:rPr lang="fr-FR" sz="4000" b="0" i="0" smtClean="0">
                                        <a:latin typeface="Cambria Math"/>
                                      </a:rPr>
                                      <m:t>sin</m:t>
                                    </m:r>
                                    <m:r>
                                      <a:rPr lang="fr-FR" sz="4000" b="0" i="1" smtClean="0">
                                        <a:latin typeface="Cambria Math"/>
                                      </a:rPr>
                                      <m:t>3</m:t>
                                    </m:r>
                                    <m:r>
                                      <a:rPr lang="fr-FR" sz="4000" b="0" i="1" smtClean="0">
                                        <a:latin typeface="Cambria Math"/>
                                        <a:ea typeface="Cambria Math"/>
                                      </a:rPr>
                                      <m:t>𝜋</m:t>
                                    </m:r>
                                  </m:num>
                                  <m:den>
                                    <m:r>
                                      <a:rPr lang="fr-FR" sz="4000" b="0" i="1" smtClean="0">
                                        <a:latin typeface="Cambria Math"/>
                                        <a:ea typeface="Cambria Math"/>
                                      </a:rPr>
                                      <m:t>4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4000" dirty="0"/>
                        </a:p>
                        <a:p>
                          <a:pPr algn="ctr"/>
                          <a:endParaRPr lang="fr-FR" sz="2200" i="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1000" i="1" dirty="0" smtClean="0">
                            <a:latin typeface="Cambria Math"/>
                          </a:endParaRPr>
                        </a:p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3600" b="0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600" b="0" i="1" smtClean="0">
                                        <a:latin typeface="Cambria Math"/>
                                      </a:rPr>
                                      <m:t>3</m:t>
                                    </m:r>
                                    <m:rad>
                                      <m:radPr>
                                        <m:degHide m:val="on"/>
                                        <m:ctrlPr>
                                          <a:rPr lang="fr-FR" sz="3600" b="0" i="1" smtClean="0">
                                            <a:latin typeface="Cambria Math"/>
                                          </a:rPr>
                                        </m:ctrlPr>
                                      </m:radPr>
                                      <m:deg/>
                                      <m:e>
                                        <m:r>
                                          <a:rPr lang="fr-FR" sz="3600" b="0" i="1" smtClean="0">
                                            <a:latin typeface="Cambria Math"/>
                                          </a:rPr>
                                          <m:t>2</m:t>
                                        </m:r>
                                      </m:e>
                                    </m:rad>
                                  </m:num>
                                  <m:den>
                                    <m:r>
                                      <a:rPr lang="fr-FR" sz="3600" b="0" i="1" smtClean="0">
                                        <a:latin typeface="Cambria Math"/>
                                      </a:rPr>
                                      <m:t>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3600" dirty="0"/>
                        </a:p>
                      </a:txBody>
                      <a:tcPr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fr-FR" sz="1000" b="0" i="0" dirty="0" smtClean="0">
                            <a:latin typeface="Cambria Math"/>
                          </a:endParaRPr>
                        </a:p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3600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ad>
                                      <m:radPr>
                                        <m:degHide m:val="on"/>
                                        <m:ctrlPr>
                                          <a:rPr lang="fr-FR" sz="3600" i="1" smtClean="0">
                                            <a:latin typeface="Cambria Math"/>
                                          </a:rPr>
                                        </m:ctrlPr>
                                      </m:radPr>
                                      <m:deg/>
                                      <m:e>
                                        <m:r>
                                          <a:rPr lang="fr-FR" sz="3600" b="0" i="1" smtClean="0">
                                            <a:latin typeface="Cambria Math"/>
                                          </a:rPr>
                                          <m:t>2</m:t>
                                        </m:r>
                                      </m:e>
                                    </m:rad>
                                  </m:num>
                                  <m:den>
                                    <m:r>
                                      <a:rPr lang="fr-FR" sz="3600" b="0" i="1" smtClean="0">
                                        <a:latin typeface="Cambria Math"/>
                                        <a:ea typeface="Cambria Math"/>
                                      </a:rPr>
                                      <m:t>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3600" dirty="0"/>
                        </a:p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fr-FR" sz="2200" dirty="0"/>
                        </a:p>
                      </a:txBody>
                      <a:tcPr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1000" i="1" dirty="0" smtClean="0">
                            <a:latin typeface="Cambria Math"/>
                          </a:endParaRPr>
                        </a:p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fr-FR" sz="4000" b="0" i="0" smtClean="0">
                                    <a:latin typeface="Cambria Math"/>
                                  </a:rPr>
                                  <m:t>sin</m:t>
                                </m:r>
                                <m:f>
                                  <m:fPr>
                                    <m:ctrlPr>
                                      <a:rPr lang="fr-FR" sz="4000" b="0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4000" b="0" i="1" smtClean="0">
                                        <a:latin typeface="Cambria Math"/>
                                      </a:rPr>
                                      <m:t>9</m:t>
                                    </m:r>
                                    <m:r>
                                      <a:rPr lang="fr-FR" sz="4000" b="0" i="1" smtClean="0">
                                        <a:latin typeface="Cambria Math"/>
                                        <a:ea typeface="Cambria Math"/>
                                      </a:rPr>
                                      <m:t>𝜋</m:t>
                                    </m:r>
                                  </m:num>
                                  <m:den>
                                    <m:r>
                                      <a:rPr lang="fr-FR" sz="4000" b="0" i="1" smtClean="0">
                                        <a:latin typeface="Cambria Math"/>
                                        <a:ea typeface="Cambria Math"/>
                                      </a:rPr>
                                      <m:t>12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4000" dirty="0"/>
                        </a:p>
                      </a:txBody>
                      <a:tcPr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7" name="Espace réservé du contenu 4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737672752"/>
                  </p:ext>
                </p:extLst>
              </p:nvPr>
            </p:nvGraphicFramePr>
            <p:xfrm>
              <a:off x="251520" y="2276872"/>
              <a:ext cx="8712968" cy="2955654"/>
            </p:xfrm>
            <a:graphic>
              <a:graphicData uri="http://schemas.openxmlformats.org/drawingml/2006/table">
                <a:tbl>
                  <a:tblPr firstRow="1">
                    <a:tableStyleId>{08FB837D-C827-4EFA-A057-4D05807E0F7C}</a:tableStyleId>
                  </a:tblPr>
                  <a:tblGrid>
                    <a:gridCol w="2178242"/>
                    <a:gridCol w="2178242"/>
                    <a:gridCol w="2178242"/>
                    <a:gridCol w="2178242"/>
                  </a:tblGrid>
                  <a:tr h="1224136">
                    <a:tc gridSpan="4"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699" t="-2000" r="-629" b="-150000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33CC33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33CC33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solidFill>
                          <a:srgbClr val="33CC33"/>
                        </a:solidFill>
                      </a:tcPr>
                    </a:tc>
                  </a:tr>
                  <a:tr h="1731518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2793" t="-71831" r="-301955" b="-563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103081" t="-71831" r="-202801" b="-563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202514" t="-71831" r="-102235" b="-563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303361" t="-71831" r="-2521" b="-5634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8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8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4" name="Ellipse 3"/>
          <p:cNvSpPr/>
          <p:nvPr/>
        </p:nvSpPr>
        <p:spPr>
          <a:xfrm>
            <a:off x="4860032" y="3501008"/>
            <a:ext cx="1800200" cy="1692000"/>
          </a:xfrm>
          <a:prstGeom prst="ellipse">
            <a:avLst/>
          </a:prstGeom>
          <a:noFill/>
          <a:ln w="63500">
            <a:solidFill>
              <a:srgbClr val="66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llipse 4"/>
          <p:cNvSpPr/>
          <p:nvPr/>
        </p:nvSpPr>
        <p:spPr>
          <a:xfrm>
            <a:off x="7020272" y="3501008"/>
            <a:ext cx="1800200" cy="1692000"/>
          </a:xfrm>
          <a:prstGeom prst="ellipse">
            <a:avLst/>
          </a:prstGeom>
          <a:noFill/>
          <a:ln w="63500">
            <a:solidFill>
              <a:srgbClr val="66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97686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7" name="Espace réservé du contenu 4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1405945669"/>
                  </p:ext>
                </p:extLst>
              </p:nvPr>
            </p:nvGraphicFramePr>
            <p:xfrm>
              <a:off x="251520" y="2276872"/>
              <a:ext cx="8712968" cy="3115755"/>
            </p:xfrm>
            <a:graphic>
              <a:graphicData uri="http://schemas.openxmlformats.org/drawingml/2006/table">
                <a:tbl>
                  <a:tblPr firstRow="1">
                    <a:tableStyleId>{08FB837D-C827-4EFA-A057-4D05807E0F7C}</a:tableStyleId>
                  </a:tblPr>
                  <a:tblGrid>
                    <a:gridCol w="2178242"/>
                    <a:gridCol w="2178242"/>
                    <a:gridCol w="2178242"/>
                    <a:gridCol w="2178242"/>
                  </a:tblGrid>
                  <a:tr h="1224136">
                    <a:tc gridSpan="4"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4000" b="0" i="0" dirty="0" smtClean="0"/>
                            <a:t>Parmi</a:t>
                          </a:r>
                          <a:r>
                            <a:rPr lang="fr-FR" sz="4000" b="0" i="0" baseline="0" dirty="0" smtClean="0"/>
                            <a:t> les réels suivants, lesquels sont solutions de l’équation 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fr-FR" sz="4000" b="0" i="0" baseline="0" smtClean="0">
                                  <a:latin typeface="Cambria Math"/>
                                </a:rPr>
                                <m:t>sin</m:t>
                              </m:r>
                              <m:r>
                                <a:rPr lang="fr-FR" sz="4000" b="0" i="1" baseline="0" smtClean="0">
                                  <a:latin typeface="Cambria Math"/>
                                </a:rPr>
                                <m:t> </m:t>
                              </m:r>
                              <m:r>
                                <a:rPr lang="fr-FR" sz="4000" b="0" i="1" baseline="0" smtClean="0">
                                  <a:latin typeface="Cambria Math"/>
                                </a:rPr>
                                <m:t>𝑥</m:t>
                              </m:r>
                              <m:r>
                                <a:rPr lang="fr-FR" sz="4000" b="0" i="1" baseline="0" smtClean="0">
                                  <a:latin typeface="Cambria Math"/>
                                </a:rPr>
                                <m:t>=−</m:t>
                              </m:r>
                              <m:f>
                                <m:fPr>
                                  <m:ctrlPr>
                                    <a:rPr lang="fr-FR" sz="4000" b="0" i="1" baseline="0" smtClean="0"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fr-FR" sz="4000" b="0" i="1" baseline="0" smtClean="0">
                                      <a:latin typeface="Cambria Math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fr-FR" sz="4000" b="0" i="1" baseline="0" smtClean="0">
                                      <a:latin typeface="Cambria Math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fr-FR" sz="4000" b="0" i="0" dirty="0" smtClean="0"/>
                            <a:t> ? </a:t>
                          </a:r>
                          <a:endParaRPr lang="fr-FR" sz="4000" b="0" i="0" dirty="0"/>
                        </a:p>
                      </a:txBody>
                      <a:tcPr>
                        <a:solidFill>
                          <a:srgbClr val="33CC33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33CC33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33CC33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solidFill>
                          <a:srgbClr val="33CC33"/>
                        </a:solidFill>
                      </a:tcPr>
                    </a:tc>
                  </a:tr>
                  <a:tr h="1387192">
                    <a:tc>
                      <a:txBody>
                        <a:bodyPr/>
                        <a:lstStyle/>
                        <a:p>
                          <a:pPr algn="ctr"/>
                          <a:endParaRPr lang="fr-FR" sz="1800" b="0" i="0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4400" b="0" i="1" smtClean="0">
                                    <a:latin typeface="Cambria Math"/>
                                    <a:ea typeface="+mn-ea"/>
                                  </a:rPr>
                                  <m:t>210</m:t>
                                </m:r>
                                <m:r>
                                  <a:rPr lang="fr-FR" sz="4400" b="0" i="1" smtClean="0">
                                    <a:latin typeface="Cambria Math"/>
                                    <a:ea typeface="Cambria Math"/>
                                  </a:rPr>
                                  <m:t>°</m:t>
                                </m:r>
                              </m:oMath>
                            </m:oMathPara>
                          </a14:m>
                          <a:endParaRPr lang="fr-FR" sz="4400" dirty="0"/>
                        </a:p>
                        <a:p>
                          <a:pPr algn="ctr"/>
                          <a:endParaRPr lang="fr-FR" sz="2200" i="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1000" i="1" dirty="0" smtClean="0">
                            <a:latin typeface="Cambria Math"/>
                          </a:endParaRPr>
                        </a:p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4000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4000" b="0" i="1" smtClean="0">
                                        <a:latin typeface="Cambria Math"/>
                                      </a:rPr>
                                      <m:t>5</m:t>
                                    </m:r>
                                    <m:r>
                                      <a:rPr lang="fr-FR" sz="4000" i="1" smtClean="0">
                                        <a:latin typeface="Cambria Math"/>
                                        <a:ea typeface="Cambria Math"/>
                                      </a:rPr>
                                      <m:t>𝜋</m:t>
                                    </m:r>
                                  </m:num>
                                  <m:den>
                                    <m:r>
                                      <a:rPr lang="fr-FR" sz="4000" b="0" i="1" smtClean="0">
                                        <a:latin typeface="Cambria Math"/>
                                        <a:ea typeface="Cambria Math"/>
                                      </a:rPr>
                                      <m:t>6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4000" i="1" dirty="0" smtClean="0">
                            <a:latin typeface="Cambria Math"/>
                          </a:endParaRPr>
                        </a:p>
                        <a:p>
                          <a:pPr algn="ctr"/>
                          <a:endParaRPr lang="fr-FR" sz="1000" i="1" dirty="0" smtClean="0">
                            <a:latin typeface="Cambria Math"/>
                          </a:endParaRPr>
                        </a:p>
                      </a:txBody>
                      <a:tcPr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fr-FR" sz="1000" b="0" i="0" dirty="0" smtClean="0">
                            <a:latin typeface="Cambria Math"/>
                          </a:endParaRPr>
                        </a:p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4000" b="0" i="1" smtClean="0">
                                    <a:latin typeface="Cambria Math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fr-FR" sz="4000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4000" b="0" i="1" smtClean="0">
                                        <a:latin typeface="Cambria Math"/>
                                      </a:rPr>
                                      <m:t>5</m:t>
                                    </m:r>
                                    <m:r>
                                      <a:rPr lang="fr-FR" sz="4000" b="0" i="1" smtClean="0">
                                        <a:latin typeface="Cambria Math"/>
                                        <a:ea typeface="Cambria Math"/>
                                      </a:rPr>
                                      <m:t>𝜋</m:t>
                                    </m:r>
                                  </m:num>
                                  <m:den>
                                    <m:r>
                                      <a:rPr lang="fr-FR" sz="4000" b="0" i="1" smtClean="0">
                                        <a:latin typeface="Cambria Math"/>
                                        <a:ea typeface="Cambria Math"/>
                                      </a:rPr>
                                      <m:t>6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4000" dirty="0"/>
                        </a:p>
                      </a:txBody>
                      <a:tcPr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1000" i="1" dirty="0" smtClean="0">
                            <a:latin typeface="Cambria Math"/>
                          </a:endParaRPr>
                        </a:p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4000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4000" b="0" i="1" smtClean="0">
                                        <a:latin typeface="Cambria Math"/>
                                      </a:rPr>
                                      <m:t>11</m:t>
                                    </m:r>
                                    <m:r>
                                      <a:rPr lang="fr-FR" sz="4000" b="0" i="1" smtClean="0">
                                        <a:latin typeface="Cambria Math"/>
                                        <a:ea typeface="Cambria Math"/>
                                      </a:rPr>
                                      <m:t>𝜋</m:t>
                                    </m:r>
                                  </m:num>
                                  <m:den>
                                    <m:r>
                                      <a:rPr lang="fr-FR" sz="4000" b="0" i="1" smtClean="0">
                                        <a:latin typeface="Cambria Math"/>
                                        <a:ea typeface="Cambria Math"/>
                                      </a:rPr>
                                      <m:t>6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4000" dirty="0"/>
                        </a:p>
                      </a:txBody>
                      <a:tcPr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7" name="Espace réservé du contenu 4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1405945669"/>
                  </p:ext>
                </p:extLst>
              </p:nvPr>
            </p:nvGraphicFramePr>
            <p:xfrm>
              <a:off x="251520" y="2276872"/>
              <a:ext cx="8712968" cy="3115755"/>
            </p:xfrm>
            <a:graphic>
              <a:graphicData uri="http://schemas.openxmlformats.org/drawingml/2006/table">
                <a:tbl>
                  <a:tblPr firstRow="1">
                    <a:tableStyleId>{08FB837D-C827-4EFA-A057-4D05807E0F7C}</a:tableStyleId>
                  </a:tblPr>
                  <a:tblGrid>
                    <a:gridCol w="2178242"/>
                    <a:gridCol w="2178242"/>
                    <a:gridCol w="2178242"/>
                    <a:gridCol w="2178242"/>
                  </a:tblGrid>
                  <a:tr h="1561846">
                    <a:tc gridSpan="4"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699" t="-7031" r="-629" b="-105859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33CC33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33CC33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solidFill>
                          <a:srgbClr val="33CC33"/>
                        </a:solidFill>
                      </a:tcPr>
                    </a:tc>
                  </a:tr>
                  <a:tr h="1553909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2793" t="-107451" r="-301955" b="-627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103081" t="-107451" r="-202801" b="-627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202514" t="-107451" r="-102235" b="-627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303361" t="-107451" r="-2521" b="-6275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8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9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4" name="Ellipse 3"/>
          <p:cNvSpPr/>
          <p:nvPr/>
        </p:nvSpPr>
        <p:spPr>
          <a:xfrm>
            <a:off x="348752" y="3852000"/>
            <a:ext cx="1800200" cy="1584000"/>
          </a:xfrm>
          <a:prstGeom prst="ellipse">
            <a:avLst/>
          </a:prstGeom>
          <a:noFill/>
          <a:ln w="63500">
            <a:solidFill>
              <a:srgbClr val="66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llipse 5"/>
          <p:cNvSpPr/>
          <p:nvPr/>
        </p:nvSpPr>
        <p:spPr>
          <a:xfrm>
            <a:off x="6948264" y="3852000"/>
            <a:ext cx="1800200" cy="1584000"/>
          </a:xfrm>
          <a:prstGeom prst="ellipse">
            <a:avLst/>
          </a:prstGeom>
          <a:noFill/>
          <a:ln w="63500">
            <a:solidFill>
              <a:srgbClr val="66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  </a:t>
            </a:r>
            <a:endParaRPr lang="fr-FR" dirty="0"/>
          </a:p>
        </p:txBody>
      </p:sp>
      <p:sp>
        <p:nvSpPr>
          <p:cNvPr id="9" name="Ellipse 8"/>
          <p:cNvSpPr/>
          <p:nvPr/>
        </p:nvSpPr>
        <p:spPr>
          <a:xfrm>
            <a:off x="4788024" y="3852000"/>
            <a:ext cx="1800200" cy="1584000"/>
          </a:xfrm>
          <a:prstGeom prst="ellipse">
            <a:avLst/>
          </a:prstGeom>
          <a:noFill/>
          <a:ln w="63500">
            <a:solidFill>
              <a:srgbClr val="66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62359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7" name="Espace réservé du contenu 4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1489318244"/>
                  </p:ext>
                </p:extLst>
              </p:nvPr>
            </p:nvGraphicFramePr>
            <p:xfrm>
              <a:off x="251520" y="2276872"/>
              <a:ext cx="8712968" cy="3209989"/>
            </p:xfrm>
            <a:graphic>
              <a:graphicData uri="http://schemas.openxmlformats.org/drawingml/2006/table">
                <a:tbl>
                  <a:tblPr firstRow="1">
                    <a:tableStyleId>{08FB837D-C827-4EFA-A057-4D05807E0F7C}</a:tableStyleId>
                  </a:tblPr>
                  <a:tblGrid>
                    <a:gridCol w="2178242"/>
                    <a:gridCol w="2178242"/>
                    <a:gridCol w="2178242"/>
                    <a:gridCol w="2178242"/>
                  </a:tblGrid>
                  <a:tr h="1224136">
                    <a:tc gridSpan="4"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4000" b="0" i="0" dirty="0" smtClean="0"/>
                            <a:t>Parmi</a:t>
                          </a:r>
                          <a:r>
                            <a:rPr lang="fr-FR" sz="4000" b="0" i="0" baseline="0" dirty="0" smtClean="0"/>
                            <a:t> les réels suivants, lesquels sont solutions de l’équation 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fr-FR" sz="4000" b="0" i="0" baseline="0" smtClean="0">
                                  <a:latin typeface="Cambria Math"/>
                                </a:rPr>
                                <m:t>cos</m:t>
                              </m:r>
                              <m:r>
                                <a:rPr lang="fr-FR" sz="4000" b="0" i="1" baseline="0" smtClean="0">
                                  <a:latin typeface="Cambria Math"/>
                                </a:rPr>
                                <m:t> </m:t>
                              </m:r>
                              <m:r>
                                <a:rPr lang="fr-FR" sz="4000" b="0" i="1" baseline="0" smtClean="0">
                                  <a:latin typeface="Cambria Math"/>
                                </a:rPr>
                                <m:t>𝑥</m:t>
                              </m:r>
                              <m:r>
                                <a:rPr lang="fr-FR" sz="4000" b="0" i="1" baseline="0" smtClean="0">
                                  <a:latin typeface="Cambria Math"/>
                                </a:rPr>
                                <m:t>=−</m:t>
                              </m:r>
                              <m:f>
                                <m:fPr>
                                  <m:ctrlPr>
                                    <a:rPr lang="fr-FR" sz="4000" b="0" i="1" baseline="0" smtClean="0"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fr-FR" sz="4000" b="0" i="1" baseline="0" smtClean="0">
                                          <a:latin typeface="Cambria Math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fr-FR" sz="4000" b="0" i="1" baseline="0" smtClean="0">
                                          <a:latin typeface="Cambria Math"/>
                                        </a:rPr>
                                        <m:t>2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fr-FR" sz="4000" b="0" i="1" baseline="0" smtClean="0">
                                      <a:latin typeface="Cambria Math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fr-FR" sz="4000" b="0" i="0" dirty="0" smtClean="0"/>
                            <a:t> ? </a:t>
                          </a:r>
                          <a:endParaRPr lang="fr-FR" sz="4000" b="0" i="0" dirty="0"/>
                        </a:p>
                      </a:txBody>
                      <a:tcPr>
                        <a:solidFill>
                          <a:srgbClr val="33CC33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33CC33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33CC33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solidFill>
                          <a:srgbClr val="33CC33"/>
                        </a:solidFill>
                      </a:tcPr>
                    </a:tc>
                  </a:tr>
                  <a:tr h="1387192">
                    <a:tc>
                      <a:txBody>
                        <a:bodyPr/>
                        <a:lstStyle/>
                        <a:p>
                          <a:pPr algn="ctr"/>
                          <a:endParaRPr lang="fr-FR" sz="1800" b="0" i="0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4400" b="0" i="1" smtClean="0">
                                    <a:latin typeface="Cambria Math"/>
                                  </a:rPr>
                                  <m:t>−135</m:t>
                                </m:r>
                                <m:r>
                                  <a:rPr lang="fr-FR" sz="4400" b="0" i="1" smtClean="0">
                                    <a:latin typeface="Cambria Math"/>
                                    <a:ea typeface="Cambria Math"/>
                                  </a:rPr>
                                  <m:t>°</m:t>
                                </m:r>
                              </m:oMath>
                            </m:oMathPara>
                          </a14:m>
                          <a:endParaRPr lang="fr-FR" sz="4400" dirty="0"/>
                        </a:p>
                        <a:p>
                          <a:pPr algn="ctr"/>
                          <a:endParaRPr lang="fr-FR" sz="2200" i="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1000" i="1" dirty="0" smtClean="0">
                            <a:latin typeface="Cambria Math"/>
                          </a:endParaRPr>
                        </a:p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4000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4000" b="0" i="1" smtClean="0">
                                        <a:latin typeface="Cambria Math"/>
                                      </a:rPr>
                                      <m:t>3</m:t>
                                    </m:r>
                                    <m:r>
                                      <a:rPr lang="fr-FR" sz="4000" i="1" smtClean="0">
                                        <a:latin typeface="Cambria Math"/>
                                        <a:ea typeface="Cambria Math"/>
                                      </a:rPr>
                                      <m:t>𝜋</m:t>
                                    </m:r>
                                  </m:num>
                                  <m:den>
                                    <m:r>
                                      <a:rPr lang="fr-FR" sz="4000" b="0" i="1" smtClean="0">
                                        <a:latin typeface="Cambria Math"/>
                                        <a:ea typeface="Cambria Math"/>
                                      </a:rPr>
                                      <m:t>4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4000" i="1" dirty="0" smtClean="0">
                            <a:latin typeface="Cambria Math"/>
                          </a:endParaRPr>
                        </a:p>
                        <a:p>
                          <a:pPr algn="ctr"/>
                          <a:endParaRPr lang="fr-FR" sz="1000" i="1" dirty="0" smtClean="0">
                            <a:latin typeface="Cambria Math"/>
                          </a:endParaRPr>
                        </a:p>
                      </a:txBody>
                      <a:tcPr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fr-FR" sz="1000" b="0" i="0" dirty="0" smtClean="0">
                            <a:latin typeface="Cambria Math"/>
                          </a:endParaRPr>
                        </a:p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4000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4000" b="0" i="1" smtClean="0">
                                        <a:latin typeface="Cambria Math"/>
                                      </a:rPr>
                                      <m:t>5</m:t>
                                    </m:r>
                                    <m:r>
                                      <a:rPr lang="fr-FR" sz="4000" b="0" i="1" smtClean="0">
                                        <a:latin typeface="Cambria Math"/>
                                        <a:ea typeface="Cambria Math"/>
                                      </a:rPr>
                                      <m:t>𝜋</m:t>
                                    </m:r>
                                  </m:num>
                                  <m:den>
                                    <m:r>
                                      <a:rPr lang="fr-FR" sz="4000" b="0" i="1" smtClean="0">
                                        <a:latin typeface="Cambria Math"/>
                                        <a:ea typeface="Cambria Math"/>
                                      </a:rPr>
                                      <m:t>4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4000" dirty="0"/>
                        </a:p>
                      </a:txBody>
                      <a:tcPr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1000" i="1" dirty="0" smtClean="0">
                            <a:latin typeface="Cambria Math"/>
                          </a:endParaRPr>
                        </a:p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4000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4000" b="0" i="1" smtClean="0">
                                        <a:latin typeface="Cambria Math"/>
                                      </a:rPr>
                                      <m:t>7</m:t>
                                    </m:r>
                                    <m:r>
                                      <a:rPr lang="fr-FR" sz="4000" b="0" i="1" smtClean="0">
                                        <a:latin typeface="Cambria Math"/>
                                        <a:ea typeface="Cambria Math"/>
                                      </a:rPr>
                                      <m:t>𝜋</m:t>
                                    </m:r>
                                  </m:num>
                                  <m:den>
                                    <m:r>
                                      <a:rPr lang="fr-FR" sz="4000" b="0" i="1" smtClean="0">
                                        <a:latin typeface="Cambria Math"/>
                                        <a:ea typeface="Cambria Math"/>
                                      </a:rPr>
                                      <m:t>4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4000" dirty="0"/>
                        </a:p>
                      </a:txBody>
                      <a:tcPr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7" name="Espace réservé du contenu 4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1489318244"/>
                  </p:ext>
                </p:extLst>
              </p:nvPr>
            </p:nvGraphicFramePr>
            <p:xfrm>
              <a:off x="251520" y="2276872"/>
              <a:ext cx="8712968" cy="3209989"/>
            </p:xfrm>
            <a:graphic>
              <a:graphicData uri="http://schemas.openxmlformats.org/drawingml/2006/table">
                <a:tbl>
                  <a:tblPr firstRow="1">
                    <a:tableStyleId>{08FB837D-C827-4EFA-A057-4D05807E0F7C}</a:tableStyleId>
                  </a:tblPr>
                  <a:tblGrid>
                    <a:gridCol w="2178242"/>
                    <a:gridCol w="2178242"/>
                    <a:gridCol w="2178242"/>
                    <a:gridCol w="2178242"/>
                  </a:tblGrid>
                  <a:tr h="1672400">
                    <a:tc gridSpan="4"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699" t="-6569" r="-629" b="-97810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33CC33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33CC33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solidFill>
                          <a:srgbClr val="33CC33"/>
                        </a:solidFill>
                      </a:tcPr>
                    </a:tc>
                  </a:tr>
                  <a:tr h="1537589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2793" t="-115873" r="-301955" b="-634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103081" t="-115873" r="-202801" b="-634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202514" t="-115873" r="-102235" b="-634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303361" t="-115873" r="-2521" b="-6349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8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10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4" name="Ellipse 3"/>
          <p:cNvSpPr/>
          <p:nvPr/>
        </p:nvSpPr>
        <p:spPr>
          <a:xfrm>
            <a:off x="468000" y="3924000"/>
            <a:ext cx="1800200" cy="1584000"/>
          </a:xfrm>
          <a:prstGeom prst="ellipse">
            <a:avLst/>
          </a:prstGeom>
          <a:noFill/>
          <a:ln w="63500">
            <a:solidFill>
              <a:srgbClr val="66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llipse 5"/>
          <p:cNvSpPr/>
          <p:nvPr/>
        </p:nvSpPr>
        <p:spPr>
          <a:xfrm>
            <a:off x="2627784" y="3924000"/>
            <a:ext cx="1800200" cy="1584000"/>
          </a:xfrm>
          <a:prstGeom prst="ellipse">
            <a:avLst/>
          </a:prstGeom>
          <a:noFill/>
          <a:ln w="63500">
            <a:solidFill>
              <a:srgbClr val="66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llipse 8"/>
          <p:cNvSpPr/>
          <p:nvPr/>
        </p:nvSpPr>
        <p:spPr>
          <a:xfrm>
            <a:off x="4788000" y="3924000"/>
            <a:ext cx="1800200" cy="1584000"/>
          </a:xfrm>
          <a:prstGeom prst="ellipse">
            <a:avLst/>
          </a:prstGeom>
          <a:noFill/>
          <a:ln w="63500">
            <a:solidFill>
              <a:srgbClr val="66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99849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33400" y="1844824"/>
            <a:ext cx="7851648" cy="1828800"/>
          </a:xfrm>
        </p:spPr>
        <p:txBody>
          <a:bodyPr anchor="ctr">
            <a:normAutofit/>
          </a:bodyPr>
          <a:lstStyle/>
          <a:p>
            <a:pPr algn="ctr"/>
            <a:r>
              <a:rPr lang="fr-FR" sz="8000" dirty="0" smtClean="0"/>
              <a:t>Fin</a:t>
            </a:r>
            <a:endParaRPr lang="fr-FR" sz="8000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67544" y="4124672"/>
            <a:ext cx="8359080" cy="1752600"/>
          </a:xfrm>
        </p:spPr>
        <p:txBody>
          <a:bodyPr anchor="ctr"/>
          <a:lstStyle/>
          <a:p>
            <a:pPr algn="ctr"/>
            <a:r>
              <a:rPr lang="fr-FR" dirty="0">
                <a:latin typeface="+mj-lt"/>
              </a:rPr>
              <a:t>Activités mentales et automatismes en classe de première</a:t>
            </a:r>
          </a:p>
          <a:p>
            <a:pPr algn="ctr"/>
            <a:r>
              <a:rPr lang="fr-FR" dirty="0" smtClean="0">
                <a:latin typeface="+mj-lt"/>
              </a:rPr>
              <a:t>IREM de Clermont-Ferrand</a:t>
            </a:r>
            <a:endParaRPr lang="fr-FR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56265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1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Espace réservé du contenu 5"/>
              <p:cNvSpPr txBox="1">
                <a:spLocks/>
              </p:cNvSpPr>
              <p:nvPr/>
            </p:nvSpPr>
            <p:spPr>
              <a:xfrm>
                <a:off x="457200" y="1600201"/>
                <a:ext cx="8435280" cy="1828800"/>
              </a:xfrm>
              <a:prstGeom prst="rect">
                <a:avLst/>
              </a:prstGeom>
            </p:spPr>
            <p:txBody>
              <a:bodyPr vert="horz">
                <a:norm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Wingdings 2"/>
                  <a:buNone/>
                </a:pPr>
                <a:r>
                  <a:rPr lang="fr-FR" sz="320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M est le point image du nombre réel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3200" i="1" smtClean="0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32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fr-FR" sz="32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fr-FR" sz="320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 sur un cercle trigonométrique.</a:t>
                </a:r>
              </a:p>
              <a:p>
                <a:pPr marL="0" indent="0">
                  <a:buFont typeface="Wingdings 2"/>
                  <a:buNone/>
                </a:pPr>
                <a:r>
                  <a:rPr lang="fr-FR" sz="320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M est aussi le point image de …</a:t>
                </a:r>
                <a:endParaRPr lang="fr-FR" sz="32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7" name="Espace réservé du contenu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1600201"/>
                <a:ext cx="8435280" cy="1828800"/>
              </a:xfrm>
              <a:prstGeom prst="rect">
                <a:avLst/>
              </a:prstGeom>
              <a:blipFill rotWithShape="1">
                <a:blip r:embed="rId2"/>
                <a:stretch>
                  <a:fillRect l="-1806" t="-1667" b="-966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Espace réservé du contenu 4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4292991431"/>
                  </p:ext>
                </p:extLst>
              </p:nvPr>
            </p:nvGraphicFramePr>
            <p:xfrm>
              <a:off x="251520" y="3933056"/>
              <a:ext cx="8712968" cy="2016224"/>
            </p:xfrm>
            <a:graphic>
              <a:graphicData uri="http://schemas.openxmlformats.org/drawingml/2006/table">
                <a:tbl>
                  <a:tblPr firstRow="1">
                    <a:tableStyleId>{08FB837D-C827-4EFA-A057-4D05807E0F7C}</a:tableStyleId>
                  </a:tblPr>
                  <a:tblGrid>
                    <a:gridCol w="2178242"/>
                    <a:gridCol w="2178242"/>
                    <a:gridCol w="2178242"/>
                    <a:gridCol w="2178242"/>
                  </a:tblGrid>
                  <a:tr h="75867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A</a:t>
                          </a:r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33CC3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B</a:t>
                          </a:r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33CC3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C</a:t>
                          </a:r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33CC3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D</a:t>
                          </a:r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solidFill>
                          <a:srgbClr val="33CC33"/>
                        </a:solidFill>
                      </a:tcPr>
                    </a:tc>
                  </a:tr>
                  <a:tr h="1257546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3600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600" b="0" i="1" smtClean="0">
                                        <a:latin typeface="Cambria Math"/>
                                      </a:rPr>
                                      <m:t>13</m:t>
                                    </m:r>
                                    <m:r>
                                      <a:rPr lang="fr-FR" sz="3600" b="0" i="1" smtClean="0">
                                        <a:latin typeface="Cambria Math"/>
                                        <a:ea typeface="Cambria Math"/>
                                      </a:rPr>
                                      <m:t>𝜋</m:t>
                                    </m:r>
                                  </m:num>
                                  <m:den>
                                    <m:r>
                                      <a:rPr lang="fr-FR" sz="3600" b="0" i="1" smtClean="0">
                                        <a:latin typeface="Cambria Math"/>
                                      </a:rPr>
                                      <m:t>4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3600" dirty="0"/>
                        </a:p>
                      </a:txBody>
                      <a:tcPr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3600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600" b="0" i="1" smtClean="0">
                                        <a:latin typeface="Cambria Math"/>
                                      </a:rPr>
                                      <m:t>9</m:t>
                                    </m:r>
                                    <m:r>
                                      <a:rPr lang="fr-FR" sz="3600" b="0" i="1" smtClean="0">
                                        <a:latin typeface="Cambria Math"/>
                                        <a:ea typeface="Cambria Math"/>
                                      </a:rPr>
                                      <m:t>𝜋</m:t>
                                    </m:r>
                                  </m:num>
                                  <m:den>
                                    <m:r>
                                      <a:rPr lang="fr-FR" sz="3600" b="0" i="1" smtClean="0">
                                        <a:latin typeface="Cambria Math"/>
                                      </a:rPr>
                                      <m:t>4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3600" dirty="0"/>
                        </a:p>
                      </a:txBody>
                      <a:tcPr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3600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600" b="0" i="1" smtClean="0">
                                        <a:latin typeface="Cambria Math"/>
                                      </a:rPr>
                                      <m:t>23</m:t>
                                    </m:r>
                                    <m:r>
                                      <a:rPr lang="fr-FR" sz="3600" b="0" i="1" smtClean="0">
                                        <a:latin typeface="Cambria Math"/>
                                        <a:ea typeface="Cambria Math"/>
                                      </a:rPr>
                                      <m:t>𝜋</m:t>
                                    </m:r>
                                  </m:num>
                                  <m:den>
                                    <m:r>
                                      <a:rPr lang="fr-FR" sz="3600" b="0" i="1" smtClean="0">
                                        <a:latin typeface="Cambria Math"/>
                                      </a:rPr>
                                      <m:t>4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3600" dirty="0"/>
                        </a:p>
                      </a:txBody>
                      <a:tcPr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3600" b="0" i="1" smtClean="0">
                                    <a:latin typeface="Cambria Math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fr-FR" sz="3600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600" b="0" i="1" smtClean="0">
                                        <a:latin typeface="Cambria Math"/>
                                      </a:rPr>
                                      <m:t>7</m:t>
                                    </m:r>
                                    <m:r>
                                      <a:rPr lang="fr-FR" sz="3600" b="0" i="1" smtClean="0">
                                        <a:latin typeface="Cambria Math"/>
                                        <a:ea typeface="Cambria Math"/>
                                      </a:rPr>
                                      <m:t>𝜋</m:t>
                                    </m:r>
                                  </m:num>
                                  <m:den>
                                    <m:r>
                                      <a:rPr lang="fr-FR" sz="3600" b="0" i="1" smtClean="0">
                                        <a:latin typeface="Cambria Math"/>
                                      </a:rPr>
                                      <m:t>4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3600" dirty="0"/>
                        </a:p>
                      </a:txBody>
                      <a:tcPr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Espace réservé du contenu 4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4292991431"/>
                  </p:ext>
                </p:extLst>
              </p:nvPr>
            </p:nvGraphicFramePr>
            <p:xfrm>
              <a:off x="251520" y="3933056"/>
              <a:ext cx="8712968" cy="2016224"/>
            </p:xfrm>
            <a:graphic>
              <a:graphicData uri="http://schemas.openxmlformats.org/drawingml/2006/table">
                <a:tbl>
                  <a:tblPr firstRow="1">
                    <a:tableStyleId>{08FB837D-C827-4EFA-A057-4D05807E0F7C}</a:tableStyleId>
                  </a:tblPr>
                  <a:tblGrid>
                    <a:gridCol w="2178242"/>
                    <a:gridCol w="2178242"/>
                    <a:gridCol w="2178242"/>
                    <a:gridCol w="2178242"/>
                  </a:tblGrid>
                  <a:tr h="75867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A</a:t>
                          </a:r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33CC3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B</a:t>
                          </a:r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33CC3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C</a:t>
                          </a:r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33CC3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D</a:t>
                          </a:r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solidFill>
                          <a:srgbClr val="33CC33"/>
                        </a:solidFill>
                      </a:tcPr>
                    </a:tc>
                  </a:tr>
                  <a:tr h="1257546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2793" t="-69417" r="-301955" b="-77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103081" t="-69417" r="-202801" b="-77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202514" t="-69417" r="-102235" b="-77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303361" t="-69417" r="-2521" b="-7767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955962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2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p:sp>
        <p:nvSpPr>
          <p:cNvPr id="7" name="Espace réservé du contenu 5"/>
          <p:cNvSpPr txBox="1">
            <a:spLocks/>
          </p:cNvSpPr>
          <p:nvPr/>
        </p:nvSpPr>
        <p:spPr>
          <a:xfrm>
            <a:off x="457200" y="1600201"/>
            <a:ext cx="8435280" cy="182880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/>
              <a:buNone/>
            </a:pPr>
            <a:r>
              <a:rPr lang="fr-FR" sz="4400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Les affirmations vraies sont…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Espace réservé du contenu 4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3875509796"/>
                  </p:ext>
                </p:extLst>
              </p:nvPr>
            </p:nvGraphicFramePr>
            <p:xfrm>
              <a:off x="251520" y="2762231"/>
              <a:ext cx="8712968" cy="3475081"/>
            </p:xfrm>
            <a:graphic>
              <a:graphicData uri="http://schemas.openxmlformats.org/drawingml/2006/table">
                <a:tbl>
                  <a:tblPr firstRow="1">
                    <a:tableStyleId>{08FB837D-C827-4EFA-A057-4D05807E0F7C}</a:tableStyleId>
                  </a:tblPr>
                  <a:tblGrid>
                    <a:gridCol w="2178242"/>
                    <a:gridCol w="2178242"/>
                    <a:gridCol w="2178242"/>
                    <a:gridCol w="2178242"/>
                  </a:tblGrid>
                  <a:tr h="75867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A</a:t>
                          </a:r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33CC3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B</a:t>
                          </a:r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33CC3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C</a:t>
                          </a:r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33CC3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D</a:t>
                          </a:r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solidFill>
                          <a:srgbClr val="33CC33"/>
                        </a:solidFill>
                      </a:tcPr>
                    </a:tc>
                  </a:tr>
                  <a:tr h="1257546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fr-FR" sz="3200" b="0" i="0" smtClean="0">
                                    <a:latin typeface="Cambria Math"/>
                                  </a:rPr>
                                  <m:t>sin</m:t>
                                </m:r>
                                <m:f>
                                  <m:fPr>
                                    <m:ctrlPr>
                                      <a:rPr lang="fr-FR" sz="3200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200" b="0" i="1" smtClean="0">
                                        <a:latin typeface="Cambria Math"/>
                                      </a:rPr>
                                      <m:t>3</m:t>
                                    </m:r>
                                    <m:r>
                                      <a:rPr lang="fr-FR" sz="3200" b="0" i="1" smtClean="0">
                                        <a:latin typeface="Cambria Math"/>
                                        <a:ea typeface="Cambria Math"/>
                                      </a:rPr>
                                      <m:t>𝜋</m:t>
                                    </m:r>
                                  </m:num>
                                  <m:den>
                                    <m:r>
                                      <a:rPr lang="fr-FR" sz="3200" b="0" i="1" smtClean="0">
                                        <a:latin typeface="Cambria Math"/>
                                        <a:ea typeface="Cambria Math"/>
                                      </a:rPr>
                                      <m:t>5</m:t>
                                    </m:r>
                                  </m:den>
                                </m:f>
                                <m:r>
                                  <a:rPr lang="fr-FR" sz="3200" i="1" smtClean="0">
                                    <a:latin typeface="Cambria Math"/>
                                    <a:ea typeface="Cambria Math"/>
                                  </a:rPr>
                                  <m:t>&gt;</m:t>
                                </m:r>
                                <m:r>
                                  <a:rPr lang="fr-FR" sz="3200" b="0" i="1" smtClean="0">
                                    <a:latin typeface="Cambria Math"/>
                                    <a:ea typeface="Cambria Math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fr-FR" sz="3200" b="0" dirty="0" smtClean="0">
                            <a:ea typeface="Cambria Math"/>
                          </a:endParaRPr>
                        </a:p>
                        <a:p>
                          <a:pPr algn="ctr"/>
                          <a:r>
                            <a:rPr lang="fr-FR" sz="3200" b="0" dirty="0" smtClean="0">
                              <a:ea typeface="Cambria Math"/>
                            </a:rPr>
                            <a:t>et</a:t>
                          </a:r>
                        </a:p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fr-FR" sz="3200" b="0" i="0" smtClean="0">
                                    <a:latin typeface="Cambria Math"/>
                                  </a:rPr>
                                  <m:t>cos</m:t>
                                </m:r>
                                <m:f>
                                  <m:fPr>
                                    <m:ctrlPr>
                                      <a:rPr lang="fr-FR" sz="3200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200" b="0" i="1" smtClean="0">
                                        <a:latin typeface="Cambria Math"/>
                                      </a:rPr>
                                      <m:t>3</m:t>
                                    </m:r>
                                    <m:r>
                                      <a:rPr lang="fr-FR" sz="3200" b="0" i="1" smtClean="0">
                                        <a:latin typeface="Cambria Math"/>
                                        <a:ea typeface="Cambria Math"/>
                                      </a:rPr>
                                      <m:t>𝜋</m:t>
                                    </m:r>
                                  </m:num>
                                  <m:den>
                                    <m:r>
                                      <a:rPr lang="fr-FR" sz="3200" b="0" i="1" smtClean="0">
                                        <a:latin typeface="Cambria Math"/>
                                        <a:ea typeface="Cambria Math"/>
                                      </a:rPr>
                                      <m:t>5</m:t>
                                    </m:r>
                                  </m:den>
                                </m:f>
                                <m:r>
                                  <a:rPr lang="fr-FR" sz="3200" i="1" smtClean="0">
                                    <a:latin typeface="Cambria Math"/>
                                    <a:ea typeface="Cambria Math"/>
                                  </a:rPr>
                                  <m:t>&gt;</m:t>
                                </m:r>
                                <m:r>
                                  <a:rPr lang="fr-FR" sz="3200" b="0" i="1" smtClean="0">
                                    <a:latin typeface="Cambria Math"/>
                                    <a:ea typeface="Cambria Math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fr-FR" sz="3200" b="0" dirty="0" smtClean="0">
                            <a:ea typeface="Cambria Math"/>
                          </a:endParaRPr>
                        </a:p>
                        <a:p>
                          <a:pPr algn="ctr"/>
                          <a:endParaRPr lang="fr-FR" sz="2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fr-FR" sz="3200" b="0" i="0" smtClean="0">
                                    <a:latin typeface="Cambria Math"/>
                                  </a:rPr>
                                  <m:t>sin</m:t>
                                </m:r>
                                <m:f>
                                  <m:fPr>
                                    <m:ctrlPr>
                                      <a:rPr lang="fr-FR" sz="3200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200" b="0" i="1" smtClean="0">
                                        <a:latin typeface="Cambria Math"/>
                                      </a:rPr>
                                      <m:t>3</m:t>
                                    </m:r>
                                    <m:r>
                                      <a:rPr lang="fr-FR" sz="3200" b="0" i="1" smtClean="0">
                                        <a:latin typeface="Cambria Math"/>
                                        <a:ea typeface="Cambria Math"/>
                                      </a:rPr>
                                      <m:t>𝜋</m:t>
                                    </m:r>
                                  </m:num>
                                  <m:den>
                                    <m:r>
                                      <a:rPr lang="fr-FR" sz="3200" b="0" i="1" smtClean="0">
                                        <a:latin typeface="Cambria Math"/>
                                        <a:ea typeface="Cambria Math"/>
                                      </a:rPr>
                                      <m:t>5</m:t>
                                    </m:r>
                                  </m:den>
                                </m:f>
                                <m:r>
                                  <a:rPr lang="fr-FR" sz="3200" i="1" smtClean="0">
                                    <a:latin typeface="Cambria Math"/>
                                    <a:ea typeface="Cambria Math"/>
                                  </a:rPr>
                                  <m:t>&gt;</m:t>
                                </m:r>
                                <m:r>
                                  <a:rPr lang="fr-FR" sz="3200" b="0" i="1" smtClean="0">
                                    <a:latin typeface="Cambria Math"/>
                                    <a:ea typeface="Cambria Math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fr-FR" sz="3200" b="0" dirty="0" smtClean="0">
                            <a:ea typeface="Cambria Math"/>
                          </a:endParaRPr>
                        </a:p>
                        <a:p>
                          <a:pPr algn="ctr"/>
                          <a:r>
                            <a:rPr lang="fr-FR" sz="3200" b="0" dirty="0" smtClean="0">
                              <a:ea typeface="Cambria Math"/>
                            </a:rPr>
                            <a:t>et</a:t>
                          </a:r>
                        </a:p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fr-FR" sz="3200" b="0" i="0" smtClean="0">
                                    <a:latin typeface="Cambria Math"/>
                                  </a:rPr>
                                  <m:t>cos</m:t>
                                </m:r>
                                <m:f>
                                  <m:fPr>
                                    <m:ctrlPr>
                                      <a:rPr lang="fr-FR" sz="3200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200" b="0" i="1" smtClean="0">
                                        <a:latin typeface="Cambria Math"/>
                                      </a:rPr>
                                      <m:t>3</m:t>
                                    </m:r>
                                    <m:r>
                                      <a:rPr lang="fr-FR" sz="3200" b="0" i="1" smtClean="0">
                                        <a:latin typeface="Cambria Math"/>
                                        <a:ea typeface="Cambria Math"/>
                                      </a:rPr>
                                      <m:t>𝜋</m:t>
                                    </m:r>
                                  </m:num>
                                  <m:den>
                                    <m:r>
                                      <a:rPr lang="fr-FR" sz="3200" b="0" i="1" smtClean="0">
                                        <a:latin typeface="Cambria Math"/>
                                        <a:ea typeface="Cambria Math"/>
                                      </a:rPr>
                                      <m:t>5</m:t>
                                    </m:r>
                                  </m:den>
                                </m:f>
                                <m:r>
                                  <a:rPr lang="fr-FR" sz="3200" b="0" i="1" smtClean="0">
                                    <a:latin typeface="Cambria Math"/>
                                  </a:rPr>
                                  <m:t>&lt;</m:t>
                                </m:r>
                                <m:r>
                                  <a:rPr lang="fr-FR" sz="3200" b="0" i="1" smtClean="0">
                                    <a:latin typeface="Cambria Math"/>
                                    <a:ea typeface="Cambria Math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fr-FR" sz="3200" b="0" dirty="0" smtClean="0">
                            <a:ea typeface="Cambria Math"/>
                          </a:endParaRPr>
                        </a:p>
                        <a:p>
                          <a:pPr algn="ctr"/>
                          <a:endParaRPr lang="fr-FR" sz="2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fr-FR" sz="3200" b="0" i="0" smtClean="0">
                                    <a:latin typeface="Cambria Math"/>
                                  </a:rPr>
                                  <m:t>sin</m:t>
                                </m:r>
                                <m:f>
                                  <m:fPr>
                                    <m:ctrlPr>
                                      <a:rPr lang="fr-FR" sz="3200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200" b="0" i="1" smtClean="0">
                                        <a:latin typeface="Cambria Math"/>
                                      </a:rPr>
                                      <m:t>3</m:t>
                                    </m:r>
                                    <m:r>
                                      <a:rPr lang="fr-FR" sz="3200" b="0" i="1" smtClean="0">
                                        <a:latin typeface="Cambria Math"/>
                                        <a:ea typeface="Cambria Math"/>
                                      </a:rPr>
                                      <m:t>𝜋</m:t>
                                    </m:r>
                                  </m:num>
                                  <m:den>
                                    <m:r>
                                      <a:rPr lang="fr-FR" sz="3200" b="0" i="1" smtClean="0">
                                        <a:latin typeface="Cambria Math"/>
                                        <a:ea typeface="Cambria Math"/>
                                      </a:rPr>
                                      <m:t>5</m:t>
                                    </m:r>
                                  </m:den>
                                </m:f>
                                <m:r>
                                  <a:rPr lang="fr-FR" sz="3200" b="0" i="1" smtClean="0">
                                    <a:latin typeface="Cambria Math"/>
                                  </a:rPr>
                                  <m:t>&lt;</m:t>
                                </m:r>
                                <m:r>
                                  <a:rPr lang="fr-FR" sz="3200" b="0" i="1" smtClean="0">
                                    <a:latin typeface="Cambria Math"/>
                                    <a:ea typeface="Cambria Math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fr-FR" sz="3200" b="0" dirty="0" smtClean="0">
                            <a:ea typeface="Cambria Math"/>
                          </a:endParaRPr>
                        </a:p>
                        <a:p>
                          <a:pPr algn="ctr"/>
                          <a:r>
                            <a:rPr lang="fr-FR" sz="3200" b="0" dirty="0" smtClean="0">
                              <a:ea typeface="Cambria Math"/>
                            </a:rPr>
                            <a:t>et</a:t>
                          </a:r>
                        </a:p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fr-FR" sz="3200" b="0" i="0" smtClean="0">
                                    <a:latin typeface="Cambria Math"/>
                                  </a:rPr>
                                  <m:t>cos</m:t>
                                </m:r>
                                <m:f>
                                  <m:fPr>
                                    <m:ctrlPr>
                                      <a:rPr lang="fr-FR" sz="3200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200" b="0" i="1" smtClean="0">
                                        <a:latin typeface="Cambria Math"/>
                                      </a:rPr>
                                      <m:t>3</m:t>
                                    </m:r>
                                    <m:r>
                                      <a:rPr lang="fr-FR" sz="3200" b="0" i="1" smtClean="0">
                                        <a:latin typeface="Cambria Math"/>
                                        <a:ea typeface="Cambria Math"/>
                                      </a:rPr>
                                      <m:t>𝜋</m:t>
                                    </m:r>
                                  </m:num>
                                  <m:den>
                                    <m:r>
                                      <a:rPr lang="fr-FR" sz="3200" b="0" i="1" smtClean="0">
                                        <a:latin typeface="Cambria Math"/>
                                      </a:rPr>
                                      <m:t>5</m:t>
                                    </m:r>
                                  </m:den>
                                </m:f>
                                <m:r>
                                  <a:rPr lang="fr-FR" sz="3200" i="1" smtClean="0">
                                    <a:latin typeface="Cambria Math"/>
                                    <a:ea typeface="Cambria Math"/>
                                  </a:rPr>
                                  <m:t>&gt;</m:t>
                                </m:r>
                                <m:r>
                                  <a:rPr lang="fr-FR" sz="3200" b="0" i="1" smtClean="0">
                                    <a:latin typeface="Cambria Math"/>
                                    <a:ea typeface="Cambria Math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fr-FR" sz="3200" b="0" dirty="0" smtClean="0">
                            <a:ea typeface="Cambria Math"/>
                          </a:endParaRPr>
                        </a:p>
                        <a:p>
                          <a:pPr algn="ctr"/>
                          <a:endParaRPr lang="fr-FR" sz="2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fr-FR" sz="3200" b="0" i="0" smtClean="0">
                                    <a:latin typeface="Cambria Math"/>
                                  </a:rPr>
                                  <m:t>sin</m:t>
                                </m:r>
                                <m:f>
                                  <m:fPr>
                                    <m:ctrlPr>
                                      <a:rPr lang="fr-FR" sz="3200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200" b="0" i="1" smtClean="0">
                                        <a:latin typeface="Cambria Math"/>
                                      </a:rPr>
                                      <m:t>3</m:t>
                                    </m:r>
                                    <m:r>
                                      <a:rPr lang="fr-FR" sz="3200" b="0" i="1" smtClean="0">
                                        <a:latin typeface="Cambria Math"/>
                                        <a:ea typeface="Cambria Math"/>
                                      </a:rPr>
                                      <m:t>𝜋</m:t>
                                    </m:r>
                                  </m:num>
                                  <m:den>
                                    <m:r>
                                      <a:rPr lang="fr-FR" sz="3200" b="0" i="1" smtClean="0">
                                        <a:latin typeface="Cambria Math"/>
                                        <a:ea typeface="Cambria Math"/>
                                      </a:rPr>
                                      <m:t>5</m:t>
                                    </m:r>
                                  </m:den>
                                </m:f>
                                <m:r>
                                  <a:rPr lang="fr-FR" sz="3200" b="0" i="1" smtClean="0">
                                    <a:latin typeface="Cambria Math"/>
                                  </a:rPr>
                                  <m:t>&lt;</m:t>
                                </m:r>
                                <m:r>
                                  <a:rPr lang="fr-FR" sz="3200" b="0" i="1" smtClean="0">
                                    <a:latin typeface="Cambria Math"/>
                                    <a:ea typeface="Cambria Math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fr-FR" sz="3200" b="0" dirty="0" smtClean="0">
                            <a:ea typeface="Cambria Math"/>
                          </a:endParaRPr>
                        </a:p>
                        <a:p>
                          <a:pPr algn="ctr"/>
                          <a:r>
                            <a:rPr lang="fr-FR" sz="3200" b="0" dirty="0" smtClean="0">
                              <a:ea typeface="Cambria Math"/>
                            </a:rPr>
                            <a:t>et</a:t>
                          </a:r>
                        </a:p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fr-FR" sz="3200" b="0" i="0" smtClean="0">
                                    <a:latin typeface="Cambria Math"/>
                                  </a:rPr>
                                  <m:t>cos</m:t>
                                </m:r>
                                <m:f>
                                  <m:fPr>
                                    <m:ctrlPr>
                                      <a:rPr lang="fr-FR" sz="3200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200" b="0" i="1" smtClean="0">
                                        <a:latin typeface="Cambria Math"/>
                                      </a:rPr>
                                      <m:t>3</m:t>
                                    </m:r>
                                    <m:r>
                                      <a:rPr lang="fr-FR" sz="3200" b="0" i="1" smtClean="0">
                                        <a:latin typeface="Cambria Math"/>
                                        <a:ea typeface="Cambria Math"/>
                                      </a:rPr>
                                      <m:t>𝜋</m:t>
                                    </m:r>
                                  </m:num>
                                  <m:den>
                                    <m:r>
                                      <a:rPr lang="fr-FR" sz="3200" b="0" i="1" smtClean="0">
                                        <a:latin typeface="Cambria Math"/>
                                        <a:ea typeface="Cambria Math"/>
                                      </a:rPr>
                                      <m:t>5</m:t>
                                    </m:r>
                                  </m:den>
                                </m:f>
                                <m:r>
                                  <a:rPr lang="fr-FR" sz="3200" b="0" i="1" smtClean="0">
                                    <a:latin typeface="Cambria Math"/>
                                  </a:rPr>
                                  <m:t>&lt;</m:t>
                                </m:r>
                                <m:r>
                                  <a:rPr lang="fr-FR" sz="3200" b="0" i="1" smtClean="0">
                                    <a:latin typeface="Cambria Math"/>
                                    <a:ea typeface="Cambria Math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fr-FR" sz="3200" b="0" dirty="0" smtClean="0">
                            <a:ea typeface="Cambria Math"/>
                          </a:endParaRPr>
                        </a:p>
                        <a:p>
                          <a:pPr algn="ctr"/>
                          <a:endParaRPr lang="fr-FR" sz="2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Espace réservé du contenu 4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3875509796"/>
                  </p:ext>
                </p:extLst>
              </p:nvPr>
            </p:nvGraphicFramePr>
            <p:xfrm>
              <a:off x="251520" y="2762231"/>
              <a:ext cx="8712968" cy="3475081"/>
            </p:xfrm>
            <a:graphic>
              <a:graphicData uri="http://schemas.openxmlformats.org/drawingml/2006/table">
                <a:tbl>
                  <a:tblPr firstRow="1">
                    <a:tableStyleId>{08FB837D-C827-4EFA-A057-4D05807E0F7C}</a:tableStyleId>
                  </a:tblPr>
                  <a:tblGrid>
                    <a:gridCol w="2178242"/>
                    <a:gridCol w="2178242"/>
                    <a:gridCol w="2178242"/>
                    <a:gridCol w="2178242"/>
                  </a:tblGrid>
                  <a:tr h="75867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A</a:t>
                          </a:r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33CC3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B</a:t>
                          </a:r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33CC3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C</a:t>
                          </a:r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33CC3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D</a:t>
                          </a:r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solidFill>
                          <a:srgbClr val="33CC33"/>
                        </a:solidFill>
                      </a:tcPr>
                    </a:tc>
                  </a:tr>
                  <a:tr h="2716403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2793" t="-31839" r="-301955" b="-358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103081" t="-31839" r="-202801" b="-358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202514" t="-31839" r="-102235" b="-358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303361" t="-31839" r="-2521" b="-3587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752065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3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9" name="Espace réservé du contenu 4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3492450125"/>
                  </p:ext>
                </p:extLst>
              </p:nvPr>
            </p:nvGraphicFramePr>
            <p:xfrm>
              <a:off x="251520" y="3661274"/>
              <a:ext cx="8712968" cy="1855958"/>
            </p:xfrm>
            <a:graphic>
              <a:graphicData uri="http://schemas.openxmlformats.org/drawingml/2006/table">
                <a:tbl>
                  <a:tblPr firstRow="1">
                    <a:tableStyleId>{08FB837D-C827-4EFA-A057-4D05807E0F7C}</a:tableStyleId>
                  </a:tblPr>
                  <a:tblGrid>
                    <a:gridCol w="3672408"/>
                    <a:gridCol w="1440160"/>
                    <a:gridCol w="1512168"/>
                    <a:gridCol w="2088232"/>
                  </a:tblGrid>
                  <a:tr h="75867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A</a:t>
                          </a:r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33CC3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B</a:t>
                          </a:r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33CC3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C</a:t>
                          </a:r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33CC3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D</a:t>
                          </a:r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solidFill>
                          <a:srgbClr val="33CC33"/>
                        </a:solidFill>
                      </a:tcPr>
                    </a:tc>
                  </a:tr>
                  <a:tr h="706760"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fr-FR" sz="1800" i="1" dirty="0" smtClean="0">
                            <a:latin typeface="Cambria Math"/>
                          </a:endParaRPr>
                        </a:p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ctrlPr>
                                      <a:rPr lang="fr-FR" sz="2800" i="1" smtClean="0"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fr-FR" sz="2800" b="0" i="1" smtClean="0">
                                        <a:latin typeface="Cambria Math"/>
                                      </a:rPr>
                                      <m:t>1−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fr-FR" sz="2800" b="0" i="0" smtClean="0">
                                        <a:latin typeface="Cambria Math"/>
                                      </a:rPr>
                                      <m:t>cos</m:t>
                                    </m:r>
                                    <m:r>
                                      <a:rPr lang="fr-FR" sz="2800" b="0" i="1" smtClean="0">
                                        <a:latin typeface="Cambria Math"/>
                                      </a:rPr>
                                      <m:t> </m:t>
                                    </m:r>
                                    <m:r>
                                      <a:rPr lang="fr-FR" sz="2800" b="0" i="1" smtClean="0">
                                        <a:latin typeface="Cambria Math"/>
                                      </a:rPr>
                                      <m:t>𝑥</m:t>
                                    </m:r>
                                  </m:e>
                                </m:d>
                                <m:d>
                                  <m:dPr>
                                    <m:ctrlPr>
                                      <a:rPr lang="fr-FR" sz="2800" i="1" smtClean="0"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fr-FR" sz="2800" b="0" i="1" smtClean="0">
                                        <a:latin typeface="Cambria Math"/>
                                      </a:rPr>
                                      <m:t>1</m:t>
                                    </m:r>
                                    <m:r>
                                      <a:rPr lang="fr-FR" sz="2800" b="0" i="0" smtClean="0">
                                        <a:latin typeface="Cambria Math"/>
                                      </a:rPr>
                                      <m:t>+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fr-FR" sz="2800" b="0" i="0" smtClean="0">
                                        <a:latin typeface="Cambria Math"/>
                                      </a:rPr>
                                      <m:t>cos</m:t>
                                    </m:r>
                                    <m:r>
                                      <a:rPr lang="fr-FR" sz="2800" b="0" i="0" smtClean="0">
                                        <a:latin typeface="Cambria Math"/>
                                      </a:rPr>
                                      <m:t> </m:t>
                                    </m:r>
                                    <m:r>
                                      <a:rPr lang="fr-FR" sz="2800" b="0" i="1" smtClean="0">
                                        <a:latin typeface="Cambria Math"/>
                                      </a:rPr>
                                      <m:t>𝑥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fr-FR" sz="2800" i="0" dirty="0"/>
                        </a:p>
                        <a:p>
                          <a:pPr algn="ctr"/>
                          <a:endParaRPr lang="fr-FR" sz="2000" dirty="0"/>
                        </a:p>
                      </a:txBody>
                      <a:tcPr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fr-FR" sz="1800" i="1" dirty="0" smtClean="0">
                            <a:latin typeface="Cambria Math"/>
                          </a:endParaRPr>
                        </a:p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fr-FR" sz="2800" i="1" smtClean="0"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fr-FR" sz="2800" b="0" i="0" smtClean="0">
                                        <a:latin typeface="Cambria Math"/>
                                      </a:rPr>
                                      <m:t>sin</m:t>
                                    </m:r>
                                  </m:e>
                                  <m:sup>
                                    <m:r>
                                      <a:rPr lang="fr-FR" sz="2800" b="0" i="0" smtClean="0">
                                        <a:latin typeface="Cambria Math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a:rPr lang="fr-FR" sz="2800" b="0" i="1" smtClean="0">
                                    <a:latin typeface="Cambria Math"/>
                                  </a:rPr>
                                  <m:t>𝑥</m:t>
                                </m:r>
                              </m:oMath>
                            </m:oMathPara>
                          </a14:m>
                          <a:endParaRPr lang="fr-FR" sz="2800" i="0" dirty="0"/>
                        </a:p>
                        <a:p>
                          <a:pPr algn="ctr"/>
                          <a:endParaRPr lang="fr-FR" sz="2000" dirty="0"/>
                        </a:p>
                      </a:txBody>
                      <a:tcPr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fr-FR" sz="1800" i="1" dirty="0" smtClean="0">
                            <a:latin typeface="Cambria Math"/>
                          </a:endParaRPr>
                        </a:p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fr-FR" sz="2800" i="1" smtClean="0"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fr-FR" sz="2800" b="0" i="0" smtClean="0">
                                        <a:latin typeface="Cambria Math"/>
                                      </a:rPr>
                                      <m:t>− 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fr-FR" sz="2800" b="0" i="0" smtClean="0">
                                        <a:latin typeface="Cambria Math"/>
                                      </a:rPr>
                                      <m:t>sin</m:t>
                                    </m:r>
                                  </m:e>
                                  <m:sup>
                                    <m:r>
                                      <a:rPr lang="fr-FR" sz="2800" b="0" i="0" smtClean="0">
                                        <a:latin typeface="Cambria Math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a:rPr lang="fr-FR" sz="2800" b="0" i="1" smtClean="0">
                                    <a:latin typeface="Cambria Math"/>
                                  </a:rPr>
                                  <m:t>𝑥</m:t>
                                </m:r>
                              </m:oMath>
                            </m:oMathPara>
                          </a14:m>
                          <a:endParaRPr lang="fr-FR" sz="2800" i="0" dirty="0"/>
                        </a:p>
                        <a:p>
                          <a:pPr algn="ctr"/>
                          <a:endParaRPr lang="fr-FR" sz="2000" dirty="0"/>
                        </a:p>
                      </a:txBody>
                      <a:tcPr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fr-FR" sz="1800" i="1" dirty="0" smtClean="0">
                            <a:latin typeface="Cambria Math"/>
                          </a:endParaRPr>
                        </a:p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fr-FR" sz="2800" i="1" smtClean="0"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fr-FR" sz="2800" i="1" smtClean="0">
                                            <a:latin typeface="Cambria Math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fr-FR" sz="2800" b="0" i="1" smtClean="0">
                                            <a:latin typeface="Cambria Math"/>
                                          </a:rPr>
                                          <m:t>1−</m:t>
                                        </m:r>
                                        <m:r>
                                          <m:rPr>
                                            <m:sty m:val="p"/>
                                          </m:rPr>
                                          <a:rPr lang="fr-FR" sz="2800" b="0" i="0" smtClean="0">
                                            <a:latin typeface="Cambria Math"/>
                                          </a:rPr>
                                          <m:t>cos</m:t>
                                        </m:r>
                                        <m:r>
                                          <a:rPr lang="fr-FR" sz="2800" b="0" i="1" smtClean="0">
                                            <a:latin typeface="Cambria Math"/>
                                          </a:rPr>
                                          <m:t> </m:t>
                                        </m:r>
                                        <m:r>
                                          <a:rPr lang="fr-FR" sz="2800" b="0" i="1" smtClean="0">
                                            <a:latin typeface="Cambria Math"/>
                                          </a:rPr>
                                          <m:t>𝑥</m:t>
                                        </m:r>
                                      </m:e>
                                    </m:d>
                                  </m:e>
                                  <m:sup>
                                    <m:r>
                                      <a:rPr lang="fr-FR" sz="2800" b="0" i="1" smtClean="0">
                                        <a:latin typeface="Cambria Math"/>
                                      </a:rPr>
                                      <m:t>2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fr-FR" sz="2800" dirty="0"/>
                        </a:p>
                        <a:p>
                          <a:pPr algn="ctr"/>
                          <a:endParaRPr lang="fr-FR" sz="2000" dirty="0"/>
                        </a:p>
                      </a:txBody>
                      <a:tcPr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9" name="Espace réservé du contenu 4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3492450125"/>
                  </p:ext>
                </p:extLst>
              </p:nvPr>
            </p:nvGraphicFramePr>
            <p:xfrm>
              <a:off x="251520" y="3661274"/>
              <a:ext cx="8712968" cy="1855958"/>
            </p:xfrm>
            <a:graphic>
              <a:graphicData uri="http://schemas.openxmlformats.org/drawingml/2006/table">
                <a:tbl>
                  <a:tblPr firstRow="1">
                    <a:tableStyleId>{08FB837D-C827-4EFA-A057-4D05807E0F7C}</a:tableStyleId>
                  </a:tblPr>
                  <a:tblGrid>
                    <a:gridCol w="3672408"/>
                    <a:gridCol w="1440160"/>
                    <a:gridCol w="1512168"/>
                    <a:gridCol w="2088232"/>
                  </a:tblGrid>
                  <a:tr h="75867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A</a:t>
                          </a:r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33CC3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B</a:t>
                          </a:r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33CC3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C</a:t>
                          </a:r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33CC3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D</a:t>
                          </a:r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solidFill>
                          <a:srgbClr val="33CC33"/>
                        </a:solidFill>
                      </a:tcPr>
                    </a:tc>
                  </a:tr>
                  <a:tr h="109728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1658" t="-78889" r="-138640" b="-88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259746" t="-78889" r="-254237" b="-88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342339" t="-78889" r="-141935" b="-88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319825" t="-78889" r="-2624" b="-8889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Espace réservé du contenu 5"/>
              <p:cNvSpPr txBox="1">
                <a:spLocks/>
              </p:cNvSpPr>
              <p:nvPr/>
            </p:nvSpPr>
            <p:spPr>
              <a:xfrm>
                <a:off x="467544" y="1844824"/>
                <a:ext cx="8435280" cy="792088"/>
              </a:xfrm>
              <a:prstGeom prst="rect">
                <a:avLst/>
              </a:prstGeom>
            </p:spPr>
            <p:txBody>
              <a:bodyPr vert="horz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Wingdings 2"/>
                  <a:buNone/>
                </a:pPr>
                <a14:m>
                  <m:oMath xmlns:m="http://schemas.openxmlformats.org/officeDocument/2006/math">
                    <m:r>
                      <a:rPr lang="fr-FR" sz="4400" i="1" smtClean="0">
                        <a:latin typeface="Cambria Math"/>
                      </a:rPr>
                      <m:t>1−</m:t>
                    </m:r>
                    <m:sSup>
                      <m:sSupPr>
                        <m:ctrlPr>
                          <a:rPr lang="fr-FR" sz="4400" i="1" smtClean="0">
                            <a:latin typeface="Cambria Math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fr-FR" sz="4400" smtClean="0">
                            <a:latin typeface="Cambria Math"/>
                          </a:rPr>
                          <m:t>cos</m:t>
                        </m:r>
                      </m:e>
                      <m:sup>
                        <m:r>
                          <a:rPr lang="fr-FR" sz="4400" smtClean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fr-FR" sz="4400" i="1" smtClean="0">
                        <a:latin typeface="Cambria Math"/>
                      </a:rPr>
                      <m:t>𝑥</m:t>
                    </m:r>
                  </m:oMath>
                </a14:m>
                <a:r>
                  <a:rPr lang="fr-FR" sz="4400" dirty="0" smtClean="0"/>
                  <a:t>  est égal à…</a:t>
                </a:r>
                <a:endParaRPr lang="fr-FR" sz="4400" dirty="0"/>
              </a:p>
            </p:txBody>
          </p:sp>
        </mc:Choice>
        <mc:Fallback xmlns="">
          <p:sp>
            <p:nvSpPr>
              <p:cNvPr id="6" name="Espace réservé du contenu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1844824"/>
                <a:ext cx="8435280" cy="792088"/>
              </a:xfrm>
              <a:prstGeom prst="rect">
                <a:avLst/>
              </a:prstGeom>
              <a:blipFill rotWithShape="1">
                <a:blip r:embed="rId3"/>
                <a:stretch>
                  <a:fillRect t="-14615" b="-3384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02496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4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 smtClean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Espace réservé du contenu 5"/>
              <p:cNvSpPr txBox="1">
                <a:spLocks/>
              </p:cNvSpPr>
              <p:nvPr/>
            </p:nvSpPr>
            <p:spPr>
              <a:xfrm>
                <a:off x="467544" y="1556792"/>
                <a:ext cx="8435280" cy="1800200"/>
              </a:xfrm>
              <a:prstGeom prst="rect">
                <a:avLst/>
              </a:prstGeom>
            </p:spPr>
            <p:txBody>
              <a:bodyPr vert="horz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fr-FR" sz="400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Sachant que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sz="40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sin</m:t>
                    </m:r>
                    <m:r>
                      <a:rPr lang="fr-FR" sz="4000" b="0" i="0" smtClean="0">
                        <a:latin typeface="Cambria Math"/>
                        <a:ea typeface="Cambria Math" panose="02040503050406030204" pitchFamily="18" charset="0"/>
                      </a:rPr>
                      <m:t> </m:t>
                    </m:r>
                    <m:r>
                      <a:rPr lang="fr-FR" sz="4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fr-FR" sz="4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fr-FR" sz="4000" i="1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fr-FR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fr-FR" sz="4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,</a:t>
                </a:r>
                <a:r>
                  <a:rPr lang="fr-FR" sz="4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sz="4000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cos</m:t>
                    </m:r>
                    <m:r>
                      <a:rPr lang="fr-FR" sz="4000" b="0" i="0" dirty="0" smtClean="0">
                        <a:latin typeface="Cambria Math"/>
                        <a:ea typeface="Cambria Math" panose="02040503050406030204" pitchFamily="18" charset="0"/>
                      </a:rPr>
                      <m:t> </m:t>
                    </m:r>
                    <m:r>
                      <a:rPr lang="fr-FR" sz="4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fr-FR" sz="4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fr-FR" sz="400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peut être </a:t>
                </a:r>
                <a:r>
                  <a:rPr lang="fr-FR" sz="4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égal à…</a:t>
                </a:r>
              </a:p>
              <a:p>
                <a:pPr marL="0" indent="0">
                  <a:buFont typeface="Wingdings 2"/>
                  <a:buNone/>
                </a:pPr>
                <a:endParaRPr lang="fr-FR" sz="4400" dirty="0"/>
              </a:p>
            </p:txBody>
          </p:sp>
        </mc:Choice>
        <mc:Fallback>
          <p:sp>
            <p:nvSpPr>
              <p:cNvPr id="6" name="Espace réservé du contenu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1556792"/>
                <a:ext cx="8435280" cy="1800200"/>
              </a:xfrm>
              <a:prstGeom prst="rect">
                <a:avLst/>
              </a:prstGeom>
              <a:blipFill rotWithShape="1">
                <a:blip r:embed="rId2"/>
                <a:stretch>
                  <a:fillRect l="-2603" r="-2820" b="-135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Espace réservé du contenu 5"/>
          <p:cNvSpPr txBox="1">
            <a:spLocks/>
          </p:cNvSpPr>
          <p:nvPr/>
        </p:nvSpPr>
        <p:spPr>
          <a:xfrm>
            <a:off x="457200" y="1600201"/>
            <a:ext cx="8435280" cy="182880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/>
              <a:buNone/>
            </a:pPr>
            <a:endParaRPr lang="fr-FR" sz="4400" dirty="0" smtClean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Espace réservé du contenu 4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3619131099"/>
                  </p:ext>
                </p:extLst>
              </p:nvPr>
            </p:nvGraphicFramePr>
            <p:xfrm>
              <a:off x="251520" y="3933056"/>
              <a:ext cx="8712968" cy="2304256"/>
            </p:xfrm>
            <a:graphic>
              <a:graphicData uri="http://schemas.openxmlformats.org/drawingml/2006/table">
                <a:tbl>
                  <a:tblPr firstRow="1">
                    <a:tableStyleId>{08FB837D-C827-4EFA-A057-4D05807E0F7C}</a:tableStyleId>
                  </a:tblPr>
                  <a:tblGrid>
                    <a:gridCol w="2178242"/>
                    <a:gridCol w="2178242"/>
                    <a:gridCol w="2178242"/>
                    <a:gridCol w="2178242"/>
                  </a:tblGrid>
                  <a:tr h="75867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A</a:t>
                          </a:r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33CC3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B</a:t>
                          </a:r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33CC3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C</a:t>
                          </a:r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33CC3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D</a:t>
                          </a:r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solidFill>
                          <a:srgbClr val="33CC33"/>
                        </a:solidFill>
                      </a:tcPr>
                    </a:tc>
                  </a:tr>
                  <a:tr h="1545578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3600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ad>
                                      <m:radPr>
                                        <m:degHide m:val="on"/>
                                        <m:ctrlPr>
                                          <a:rPr lang="fr-FR" sz="3600" i="1" smtClean="0">
                                            <a:latin typeface="Cambria Math"/>
                                          </a:rPr>
                                        </m:ctrlPr>
                                      </m:radPr>
                                      <m:deg/>
                                      <m:e>
                                        <m:r>
                                          <a:rPr lang="fr-FR" sz="3600" b="0" i="1" smtClean="0">
                                            <a:latin typeface="Cambria Math"/>
                                          </a:rPr>
                                          <m:t>8</m:t>
                                        </m:r>
                                      </m:e>
                                    </m:rad>
                                  </m:num>
                                  <m:den>
                                    <m:r>
                                      <a:rPr lang="fr-FR" sz="3600" b="0" i="1" smtClean="0">
                                        <a:latin typeface="Cambria Math"/>
                                      </a:rPr>
                                      <m:t>3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3600" dirty="0"/>
                        </a:p>
                      </a:txBody>
                      <a:tcPr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3600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600" b="0" i="1" smtClean="0">
                                        <a:latin typeface="Cambria Math"/>
                                      </a:rPr>
                                      <m:t>8</m:t>
                                    </m:r>
                                  </m:num>
                                  <m:den>
                                    <m:r>
                                      <a:rPr lang="fr-FR" sz="3600" b="0" i="1" smtClean="0">
                                        <a:latin typeface="Cambria Math"/>
                                        <a:ea typeface="Cambria Math"/>
                                      </a:rPr>
                                      <m:t>9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3600" dirty="0"/>
                        </a:p>
                      </a:txBody>
                      <a:tcPr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3600" b="0" i="1" smtClean="0">
                                    <a:latin typeface="Cambria Math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fr-FR" sz="3600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600" b="0" i="1" smtClean="0">
                                        <a:latin typeface="Cambria Math"/>
                                      </a:rPr>
                                      <m:t>2</m:t>
                                    </m:r>
                                    <m:rad>
                                      <m:radPr>
                                        <m:degHide m:val="on"/>
                                        <m:ctrlPr>
                                          <a:rPr lang="fr-FR" sz="3600" i="1" smtClean="0">
                                            <a:latin typeface="Cambria Math"/>
                                          </a:rPr>
                                        </m:ctrlPr>
                                      </m:radPr>
                                      <m:deg/>
                                      <m:e>
                                        <m:r>
                                          <a:rPr lang="fr-FR" sz="3600" b="0" i="1" smtClean="0">
                                            <a:latin typeface="Cambria Math"/>
                                          </a:rPr>
                                          <m:t>2</m:t>
                                        </m:r>
                                      </m:e>
                                    </m:rad>
                                  </m:num>
                                  <m:den>
                                    <m:r>
                                      <a:rPr lang="fr-FR" sz="3600" b="0" i="1" smtClean="0">
                                        <a:latin typeface="Cambria Math"/>
                                        <a:ea typeface="Cambria Math"/>
                                      </a:rPr>
                                      <m:t>3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3600" dirty="0"/>
                        </a:p>
                      </a:txBody>
                      <a:tcPr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3600" b="0" i="1" smtClean="0">
                                    <a:latin typeface="Cambria Math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fr-FR" sz="3600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600" b="0" i="1" smtClean="0">
                                        <a:latin typeface="Cambria Math"/>
                                      </a:rPr>
                                      <m:t>8</m:t>
                                    </m:r>
                                  </m:num>
                                  <m:den>
                                    <m:r>
                                      <a:rPr lang="fr-FR" sz="3600" b="0" i="1" smtClean="0">
                                        <a:latin typeface="Cambria Math"/>
                                        <a:ea typeface="Cambria Math"/>
                                      </a:rPr>
                                      <m:t>9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3600" dirty="0"/>
                        </a:p>
                      </a:txBody>
                      <a:tcPr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Espace réservé du contenu 4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3619131099"/>
                  </p:ext>
                </p:extLst>
              </p:nvPr>
            </p:nvGraphicFramePr>
            <p:xfrm>
              <a:off x="251520" y="3933056"/>
              <a:ext cx="8712968" cy="2304256"/>
            </p:xfrm>
            <a:graphic>
              <a:graphicData uri="http://schemas.openxmlformats.org/drawingml/2006/table">
                <a:tbl>
                  <a:tblPr firstRow="1">
                    <a:tableStyleId>{08FB837D-C827-4EFA-A057-4D05807E0F7C}</a:tableStyleId>
                  </a:tblPr>
                  <a:tblGrid>
                    <a:gridCol w="2178242"/>
                    <a:gridCol w="2178242"/>
                    <a:gridCol w="2178242"/>
                    <a:gridCol w="2178242"/>
                  </a:tblGrid>
                  <a:tr h="75867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A</a:t>
                          </a:r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33CC3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B</a:t>
                          </a:r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33CC3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C</a:t>
                          </a:r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33CC33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400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D</a:t>
                          </a:r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solidFill>
                          <a:srgbClr val="33CC33"/>
                        </a:solidFill>
                      </a:tcPr>
                    </a:tc>
                  </a:tr>
                  <a:tr h="1545578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2793" t="-55906" r="-301955" b="-629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103081" t="-55906" r="-202801" b="-629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202514" t="-55906" r="-102235" b="-629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303361" t="-55906" r="-2521" b="-6299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829707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r>
              <a:rPr lang="fr-FR" sz="40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fr-FR" sz="4000" b="1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        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5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5" name="Picture 4" descr="geogebr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763815"/>
            <a:ext cx="3528392" cy="3385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Espace réservé du contenu 4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716154177"/>
                  </p:ext>
                </p:extLst>
              </p:nvPr>
            </p:nvGraphicFramePr>
            <p:xfrm>
              <a:off x="251520" y="4293096"/>
              <a:ext cx="8712968" cy="2088232"/>
            </p:xfrm>
            <a:graphic>
              <a:graphicData uri="http://schemas.openxmlformats.org/drawingml/2006/table">
                <a:tbl>
                  <a:tblPr firstRow="1">
                    <a:tableStyleId>{08FB837D-C827-4EFA-A057-4D05807E0F7C}</a:tableStyleId>
                  </a:tblPr>
                  <a:tblGrid>
                    <a:gridCol w="2178242"/>
                    <a:gridCol w="2178242"/>
                    <a:gridCol w="2178242"/>
                    <a:gridCol w="2178242"/>
                  </a:tblGrid>
                  <a:tr h="653633">
                    <a:tc gridSpan="4"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4000" b="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Les coordonnées de D sont</a:t>
                          </a:r>
                          <a:r>
                            <a:rPr lang="fr-FR" sz="4000" b="0" baseline="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…</a:t>
                          </a:r>
                          <a:r>
                            <a:rPr lang="fr-FR" sz="4000" b="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</a:t>
                          </a:r>
                        </a:p>
                      </a:txBody>
                      <a:tcPr>
                        <a:solidFill>
                          <a:srgbClr val="33CC33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33CC33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33CC33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solidFill>
                          <a:srgbClr val="33CC33"/>
                        </a:solidFill>
                      </a:tcPr>
                    </a:tc>
                  </a:tr>
                  <a:tr h="1387192"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ctrlPr>
                                      <a:rPr lang="fr-FR" sz="3000" i="1" smtClean="0"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fr-FR" sz="3000" i="1" smtClean="0">
                                            <a:latin typeface="Cambria Math"/>
                                          </a:rPr>
                                        </m:ctrlPr>
                                      </m:fPr>
                                      <m:num>
                                        <m:rad>
                                          <m:radPr>
                                            <m:degHide m:val="on"/>
                                            <m:ctrlPr>
                                              <a:rPr lang="fr-FR" sz="3000" i="1" smtClean="0">
                                                <a:latin typeface="Cambria Math"/>
                                              </a:rPr>
                                            </m:ctrlPr>
                                          </m:radPr>
                                          <m:deg/>
                                          <m:e>
                                            <m:r>
                                              <a:rPr lang="fr-FR" sz="3000" b="0" i="1" smtClean="0">
                                                <a:latin typeface="Cambria Math"/>
                                              </a:rPr>
                                              <m:t>3</m:t>
                                            </m:r>
                                          </m:e>
                                        </m:rad>
                                      </m:num>
                                      <m:den>
                                        <m:r>
                                          <a:rPr lang="fr-FR" sz="3000" b="0" i="1" smtClean="0">
                                            <a:latin typeface="Cambria Math"/>
                                          </a:rPr>
                                          <m:t>2</m:t>
                                        </m:r>
                                      </m:den>
                                    </m:f>
                                    <m:r>
                                      <a:rPr lang="fr-FR" sz="3000" b="0" i="1" smtClean="0">
                                        <a:latin typeface="Cambria Math"/>
                                      </a:rPr>
                                      <m:t>; </m:t>
                                    </m:r>
                                    <m:f>
                                      <m:fPr>
                                        <m:ctrlPr>
                                          <a:rPr lang="fr-FR" sz="3000" b="0" i="1" smtClean="0">
                                            <a:latin typeface="Cambria Math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fr-FR" sz="3000" b="0" i="1" smtClean="0">
                                            <a:latin typeface="Cambria Math"/>
                                          </a:rPr>
                                          <m:t>1</m:t>
                                        </m:r>
                                      </m:num>
                                      <m:den>
                                        <m:r>
                                          <a:rPr lang="fr-FR" sz="3000" b="0" i="1" smtClean="0">
                                            <a:latin typeface="Cambria Math"/>
                                          </a:rPr>
                                          <m:t>2</m:t>
                                        </m:r>
                                      </m:den>
                                    </m:f>
                                  </m:e>
                                </m:d>
                              </m:oMath>
                            </m:oMathPara>
                          </a14:m>
                          <a:endParaRPr lang="fr-FR" sz="3000" dirty="0"/>
                        </a:p>
                        <a:p>
                          <a:pPr algn="ctr"/>
                          <a:endParaRPr lang="fr-FR" sz="1200" dirty="0"/>
                        </a:p>
                      </a:txBody>
                      <a:tcPr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ctrlPr>
                                      <a:rPr lang="fr-FR" sz="3000" i="1" smtClean="0"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fr-FR" sz="3000" b="0" i="1" smtClean="0">
                                        <a:latin typeface="Cambria Math"/>
                                      </a:rPr>
                                      <m:t>−</m:t>
                                    </m:r>
                                    <m:f>
                                      <m:fPr>
                                        <m:ctrlPr>
                                          <a:rPr lang="fr-FR" sz="3000" i="1" smtClean="0">
                                            <a:latin typeface="Cambria Math"/>
                                          </a:rPr>
                                        </m:ctrlPr>
                                      </m:fPr>
                                      <m:num>
                                        <m:rad>
                                          <m:radPr>
                                            <m:degHide m:val="on"/>
                                            <m:ctrlPr>
                                              <a:rPr lang="fr-FR" sz="3000" i="1" smtClean="0">
                                                <a:latin typeface="Cambria Math"/>
                                              </a:rPr>
                                            </m:ctrlPr>
                                          </m:radPr>
                                          <m:deg/>
                                          <m:e>
                                            <m:r>
                                              <a:rPr lang="fr-FR" sz="3000" b="0" i="1" smtClean="0">
                                                <a:latin typeface="Cambria Math"/>
                                              </a:rPr>
                                              <m:t>3</m:t>
                                            </m:r>
                                          </m:e>
                                        </m:rad>
                                      </m:num>
                                      <m:den>
                                        <m:r>
                                          <a:rPr lang="fr-FR" sz="3000" b="0" i="1" smtClean="0">
                                            <a:latin typeface="Cambria Math"/>
                                          </a:rPr>
                                          <m:t>2</m:t>
                                        </m:r>
                                      </m:den>
                                    </m:f>
                                    <m:r>
                                      <a:rPr lang="fr-FR" sz="3000" b="0" i="1" smtClean="0">
                                        <a:latin typeface="Cambria Math"/>
                                      </a:rPr>
                                      <m:t>; </m:t>
                                    </m:r>
                                    <m:f>
                                      <m:fPr>
                                        <m:ctrlPr>
                                          <a:rPr lang="fr-FR" sz="3000" b="0" i="1" smtClean="0">
                                            <a:latin typeface="Cambria Math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fr-FR" sz="3000" b="0" i="1" smtClean="0">
                                            <a:latin typeface="Cambria Math"/>
                                          </a:rPr>
                                          <m:t>1</m:t>
                                        </m:r>
                                      </m:num>
                                      <m:den>
                                        <m:r>
                                          <a:rPr lang="fr-FR" sz="3000" b="0" i="1" smtClean="0">
                                            <a:latin typeface="Cambria Math"/>
                                          </a:rPr>
                                          <m:t>2</m:t>
                                        </m:r>
                                      </m:den>
                                    </m:f>
                                  </m:e>
                                </m:d>
                              </m:oMath>
                            </m:oMathPara>
                          </a14:m>
                          <a:endParaRPr lang="fr-FR" sz="3000" dirty="0"/>
                        </a:p>
                        <a:p>
                          <a:pPr algn="ctr"/>
                          <a:endParaRPr lang="fr-FR" sz="1200" dirty="0"/>
                        </a:p>
                      </a:txBody>
                      <a:tcPr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ctrlPr>
                                      <a:rPr lang="fr-FR" sz="3000" i="1" smtClean="0"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fr-FR" sz="3000" i="1" smtClean="0">
                                            <a:latin typeface="Cambria Math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fr-FR" sz="3000" b="0" i="1" smtClean="0">
                                            <a:latin typeface="Cambria Math"/>
                                          </a:rPr>
                                          <m:t>1</m:t>
                                        </m:r>
                                      </m:num>
                                      <m:den>
                                        <m:r>
                                          <a:rPr lang="fr-FR" sz="3000" b="0" i="1" smtClean="0">
                                            <a:latin typeface="Cambria Math"/>
                                          </a:rPr>
                                          <m:t>2</m:t>
                                        </m:r>
                                      </m:den>
                                    </m:f>
                                    <m:r>
                                      <a:rPr lang="fr-FR" sz="3000" b="0" i="1" smtClean="0">
                                        <a:latin typeface="Cambria Math"/>
                                      </a:rPr>
                                      <m:t>;−</m:t>
                                    </m:r>
                                    <m:f>
                                      <m:fPr>
                                        <m:ctrlPr>
                                          <a:rPr lang="fr-FR" sz="3000" i="1" smtClean="0">
                                            <a:latin typeface="Cambria Math"/>
                                          </a:rPr>
                                        </m:ctrlPr>
                                      </m:fPr>
                                      <m:num>
                                        <m:rad>
                                          <m:radPr>
                                            <m:degHide m:val="on"/>
                                            <m:ctrlPr>
                                              <a:rPr lang="fr-FR" sz="3000" i="1" smtClean="0">
                                                <a:latin typeface="Cambria Math"/>
                                              </a:rPr>
                                            </m:ctrlPr>
                                          </m:radPr>
                                          <m:deg/>
                                          <m:e>
                                            <m:r>
                                              <a:rPr lang="fr-FR" sz="3000" b="0" i="1" smtClean="0">
                                                <a:latin typeface="Cambria Math"/>
                                              </a:rPr>
                                              <m:t>3</m:t>
                                            </m:r>
                                          </m:e>
                                        </m:rad>
                                      </m:num>
                                      <m:den>
                                        <m:r>
                                          <a:rPr lang="fr-FR" sz="3000" b="0" i="1" smtClean="0">
                                            <a:latin typeface="Cambria Math"/>
                                          </a:rPr>
                                          <m:t>2</m:t>
                                        </m:r>
                                      </m:den>
                                    </m:f>
                                  </m:e>
                                </m:d>
                              </m:oMath>
                            </m:oMathPara>
                          </a14:m>
                          <a:endParaRPr lang="fr-FR" sz="3000" dirty="0"/>
                        </a:p>
                      </a:txBody>
                      <a:tcPr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ctrlPr>
                                      <a:rPr lang="fr-FR" sz="3000" i="1" smtClean="0"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fr-FR" sz="3000" b="0" i="1" smtClean="0">
                                        <a:latin typeface="Cambria Math"/>
                                      </a:rPr>
                                      <m:t>−</m:t>
                                    </m:r>
                                    <m:f>
                                      <m:fPr>
                                        <m:ctrlPr>
                                          <a:rPr lang="fr-FR" sz="3000" i="1" smtClean="0">
                                            <a:latin typeface="Cambria Math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fr-FR" sz="3000" b="0" i="1" smtClean="0">
                                            <a:latin typeface="Cambria Math"/>
                                          </a:rPr>
                                          <m:t>1</m:t>
                                        </m:r>
                                      </m:num>
                                      <m:den>
                                        <m:r>
                                          <a:rPr lang="fr-FR" sz="3000" b="0" i="1" smtClean="0">
                                            <a:latin typeface="Cambria Math"/>
                                          </a:rPr>
                                          <m:t>2</m:t>
                                        </m:r>
                                      </m:den>
                                    </m:f>
                                    <m:r>
                                      <a:rPr lang="fr-FR" sz="3000" b="0" i="1" smtClean="0">
                                        <a:latin typeface="Cambria Math"/>
                                      </a:rPr>
                                      <m:t>;</m:t>
                                    </m:r>
                                    <m:f>
                                      <m:fPr>
                                        <m:ctrlPr>
                                          <a:rPr lang="fr-FR" sz="3000" i="1" smtClean="0">
                                            <a:latin typeface="Cambria Math"/>
                                          </a:rPr>
                                        </m:ctrlPr>
                                      </m:fPr>
                                      <m:num>
                                        <m:rad>
                                          <m:radPr>
                                            <m:degHide m:val="on"/>
                                            <m:ctrlPr>
                                              <a:rPr lang="fr-FR" sz="3000" i="1" smtClean="0">
                                                <a:latin typeface="Cambria Math"/>
                                              </a:rPr>
                                            </m:ctrlPr>
                                          </m:radPr>
                                          <m:deg/>
                                          <m:e>
                                            <m:r>
                                              <a:rPr lang="fr-FR" sz="3000" b="0" i="1" smtClean="0">
                                                <a:latin typeface="Cambria Math"/>
                                              </a:rPr>
                                              <m:t>3</m:t>
                                            </m:r>
                                          </m:e>
                                        </m:rad>
                                      </m:num>
                                      <m:den>
                                        <m:r>
                                          <a:rPr lang="fr-FR" sz="3000" b="0" i="1" smtClean="0">
                                            <a:latin typeface="Cambria Math"/>
                                          </a:rPr>
                                          <m:t>2</m:t>
                                        </m:r>
                                      </m:den>
                                    </m:f>
                                  </m:e>
                                </m:d>
                              </m:oMath>
                            </m:oMathPara>
                          </a14:m>
                          <a:endParaRPr lang="fr-FR" sz="3000" dirty="0"/>
                        </a:p>
                      </a:txBody>
                      <a:tcPr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Espace réservé du contenu 4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716154177"/>
                  </p:ext>
                </p:extLst>
              </p:nvPr>
            </p:nvGraphicFramePr>
            <p:xfrm>
              <a:off x="251520" y="4293096"/>
              <a:ext cx="8712968" cy="2088232"/>
            </p:xfrm>
            <a:graphic>
              <a:graphicData uri="http://schemas.openxmlformats.org/drawingml/2006/table">
                <a:tbl>
                  <a:tblPr firstRow="1">
                    <a:tableStyleId>{08FB837D-C827-4EFA-A057-4D05807E0F7C}</a:tableStyleId>
                  </a:tblPr>
                  <a:tblGrid>
                    <a:gridCol w="2178242"/>
                    <a:gridCol w="2178242"/>
                    <a:gridCol w="2178242"/>
                    <a:gridCol w="2178242"/>
                  </a:tblGrid>
                  <a:tr h="701040">
                    <a:tc gridSpan="4"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4000" b="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Les coordonnées de D sont</a:t>
                          </a:r>
                          <a:r>
                            <a:rPr lang="fr-FR" sz="4000" b="0" baseline="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…</a:t>
                          </a:r>
                          <a:r>
                            <a:rPr lang="fr-FR" sz="4000" b="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</a:t>
                          </a:r>
                        </a:p>
                      </a:txBody>
                      <a:tcPr>
                        <a:solidFill>
                          <a:srgbClr val="33CC33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33CC33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33CC33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solidFill>
                          <a:srgbClr val="33CC33"/>
                        </a:solidFill>
                      </a:tcPr>
                    </a:tc>
                  </a:tr>
                  <a:tr h="1387192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2793" t="-58333" r="-301955" b="-70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103081" t="-58333" r="-202801" b="-70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202514" t="-58333" r="-102235" b="-70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303361" t="-58333" r="-2521" b="-7018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00627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r>
              <a:rPr lang="fr-FR" sz="40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fr-FR" sz="4000" b="1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        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6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5" name="Picture 4" descr="geogebr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763815"/>
            <a:ext cx="3528392" cy="3385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Espace réservé du contenu 4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407687318"/>
                  </p:ext>
                </p:extLst>
              </p:nvPr>
            </p:nvGraphicFramePr>
            <p:xfrm>
              <a:off x="251520" y="4293096"/>
              <a:ext cx="8712968" cy="2088232"/>
            </p:xfrm>
            <a:graphic>
              <a:graphicData uri="http://schemas.openxmlformats.org/drawingml/2006/table">
                <a:tbl>
                  <a:tblPr firstRow="1">
                    <a:tableStyleId>{08FB837D-C827-4EFA-A057-4D05807E0F7C}</a:tableStyleId>
                  </a:tblPr>
                  <a:tblGrid>
                    <a:gridCol w="2178242"/>
                    <a:gridCol w="2178242"/>
                    <a:gridCol w="2178242"/>
                    <a:gridCol w="2178242"/>
                  </a:tblGrid>
                  <a:tr h="653633">
                    <a:tc gridSpan="4"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4000" b="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Les coordonnées de E sont</a:t>
                          </a:r>
                          <a:r>
                            <a:rPr lang="fr-FR" sz="4000" b="0" baseline="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…</a:t>
                          </a:r>
                          <a:r>
                            <a:rPr lang="fr-FR" sz="4000" b="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</a:t>
                          </a:r>
                        </a:p>
                      </a:txBody>
                      <a:tcPr>
                        <a:solidFill>
                          <a:srgbClr val="33CC33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33CC33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33CC33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solidFill>
                          <a:srgbClr val="33CC33"/>
                        </a:solidFill>
                      </a:tcPr>
                    </a:tc>
                  </a:tr>
                  <a:tr h="1387192"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ctrlPr>
                                      <a:rPr lang="fr-FR" sz="3000" i="1" smtClean="0"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fr-FR" sz="3000" b="0" i="1" smtClean="0">
                                        <a:latin typeface="Cambria Math"/>
                                      </a:rPr>
                                      <m:t>−</m:t>
                                    </m:r>
                                    <m:f>
                                      <m:fPr>
                                        <m:ctrlPr>
                                          <a:rPr lang="fr-FR" sz="3000" i="1" smtClean="0">
                                            <a:latin typeface="Cambria Math"/>
                                          </a:rPr>
                                        </m:ctrlPr>
                                      </m:fPr>
                                      <m:num>
                                        <m:rad>
                                          <m:radPr>
                                            <m:degHide m:val="on"/>
                                            <m:ctrlPr>
                                              <a:rPr lang="fr-FR" sz="3000" i="1" smtClean="0">
                                                <a:latin typeface="Cambria Math"/>
                                              </a:rPr>
                                            </m:ctrlPr>
                                          </m:radPr>
                                          <m:deg/>
                                          <m:e>
                                            <m:r>
                                              <a:rPr lang="fr-FR" sz="3000" b="0" i="1" smtClean="0">
                                                <a:latin typeface="Cambria Math"/>
                                              </a:rPr>
                                              <m:t>3</m:t>
                                            </m:r>
                                          </m:e>
                                        </m:rad>
                                      </m:num>
                                      <m:den>
                                        <m:r>
                                          <a:rPr lang="fr-FR" sz="3000" b="0" i="1" smtClean="0">
                                            <a:latin typeface="Cambria Math"/>
                                          </a:rPr>
                                          <m:t>2</m:t>
                                        </m:r>
                                      </m:den>
                                    </m:f>
                                    <m:r>
                                      <a:rPr lang="fr-FR" sz="3000" b="0" i="1" smtClean="0">
                                        <a:latin typeface="Cambria Math"/>
                                      </a:rPr>
                                      <m:t>;−</m:t>
                                    </m:r>
                                    <m:f>
                                      <m:fPr>
                                        <m:ctrlPr>
                                          <a:rPr lang="fr-FR" sz="3000" b="0" i="1" smtClean="0">
                                            <a:latin typeface="Cambria Math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fr-FR" sz="3000" b="0" i="1" smtClean="0">
                                            <a:latin typeface="Cambria Math"/>
                                          </a:rPr>
                                          <m:t>1</m:t>
                                        </m:r>
                                      </m:num>
                                      <m:den>
                                        <m:r>
                                          <a:rPr lang="fr-FR" sz="3000" b="0" i="1" smtClean="0">
                                            <a:latin typeface="Cambria Math"/>
                                          </a:rPr>
                                          <m:t>2</m:t>
                                        </m:r>
                                      </m:den>
                                    </m:f>
                                  </m:e>
                                </m:d>
                              </m:oMath>
                            </m:oMathPara>
                          </a14:m>
                          <a:endParaRPr lang="fr-FR" sz="3000" dirty="0"/>
                        </a:p>
                        <a:p>
                          <a:pPr algn="ctr"/>
                          <a:endParaRPr lang="fr-FR" sz="1200" dirty="0"/>
                        </a:p>
                      </a:txBody>
                      <a:tcPr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ctrlPr>
                                      <a:rPr lang="fr-FR" sz="3000" i="1" smtClean="0"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fr-FR" sz="3000" b="0" i="1" smtClean="0">
                                        <a:latin typeface="Cambria Math"/>
                                      </a:rPr>
                                      <m:t>−</m:t>
                                    </m:r>
                                    <m:f>
                                      <m:fPr>
                                        <m:ctrlPr>
                                          <a:rPr lang="fr-FR" sz="3000" i="1" smtClean="0">
                                            <a:latin typeface="Cambria Math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fr-FR" sz="3000" b="0" i="1" smtClean="0">
                                            <a:latin typeface="Cambria Math"/>
                                          </a:rPr>
                                          <m:t>1</m:t>
                                        </m:r>
                                      </m:num>
                                      <m:den>
                                        <m:r>
                                          <a:rPr lang="fr-FR" sz="3000" b="0" i="1" smtClean="0">
                                            <a:latin typeface="Cambria Math"/>
                                          </a:rPr>
                                          <m:t>2</m:t>
                                        </m:r>
                                      </m:den>
                                    </m:f>
                                    <m:r>
                                      <a:rPr lang="fr-FR" sz="3000" b="0" i="1" smtClean="0">
                                        <a:latin typeface="Cambria Math"/>
                                      </a:rPr>
                                      <m:t>; </m:t>
                                    </m:r>
                                    <m:f>
                                      <m:fPr>
                                        <m:ctrlPr>
                                          <a:rPr lang="fr-FR" sz="3000" b="0" i="1" smtClean="0">
                                            <a:latin typeface="Cambria Math"/>
                                          </a:rPr>
                                        </m:ctrlPr>
                                      </m:fPr>
                                      <m:num>
                                        <m:rad>
                                          <m:radPr>
                                            <m:degHide m:val="on"/>
                                            <m:ctrlPr>
                                              <a:rPr lang="fr-FR" sz="3000" b="0" i="1" smtClean="0">
                                                <a:latin typeface="Cambria Math"/>
                                              </a:rPr>
                                            </m:ctrlPr>
                                          </m:radPr>
                                          <m:deg/>
                                          <m:e>
                                            <m:r>
                                              <a:rPr lang="fr-FR" sz="3000" b="0" i="1" smtClean="0">
                                                <a:latin typeface="Cambria Math"/>
                                              </a:rPr>
                                              <m:t>3</m:t>
                                            </m:r>
                                          </m:e>
                                        </m:rad>
                                      </m:num>
                                      <m:den>
                                        <m:r>
                                          <a:rPr lang="fr-FR" sz="3000" b="0" i="1" smtClean="0">
                                            <a:latin typeface="Cambria Math"/>
                                          </a:rPr>
                                          <m:t>2</m:t>
                                        </m:r>
                                      </m:den>
                                    </m:f>
                                  </m:e>
                                </m:d>
                              </m:oMath>
                            </m:oMathPara>
                          </a14:m>
                          <a:endParaRPr lang="fr-FR" sz="3000" dirty="0"/>
                        </a:p>
                        <a:p>
                          <a:pPr algn="ctr"/>
                          <a:endParaRPr lang="fr-FR" sz="1200" dirty="0"/>
                        </a:p>
                      </a:txBody>
                      <a:tcPr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ctrlPr>
                                      <a:rPr lang="fr-FR" sz="3000" i="1" smtClean="0"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fr-FR" sz="3000" b="0" i="1" smtClean="0">
                                        <a:latin typeface="Cambria Math"/>
                                      </a:rPr>
                                      <m:t>−</m:t>
                                    </m:r>
                                    <m:f>
                                      <m:fPr>
                                        <m:ctrlPr>
                                          <a:rPr lang="fr-FR" sz="3000" i="1" smtClean="0">
                                            <a:latin typeface="Cambria Math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fr-FR" sz="3000" b="0" i="1" smtClean="0">
                                            <a:latin typeface="Cambria Math"/>
                                          </a:rPr>
                                          <m:t>1</m:t>
                                        </m:r>
                                      </m:num>
                                      <m:den>
                                        <m:r>
                                          <a:rPr lang="fr-FR" sz="3000" b="0" i="1" smtClean="0">
                                            <a:latin typeface="Cambria Math"/>
                                          </a:rPr>
                                          <m:t>2</m:t>
                                        </m:r>
                                      </m:den>
                                    </m:f>
                                    <m:r>
                                      <a:rPr lang="fr-FR" sz="3000" b="0" i="1" smtClean="0">
                                        <a:latin typeface="Cambria Math"/>
                                      </a:rPr>
                                      <m:t>;−</m:t>
                                    </m:r>
                                    <m:f>
                                      <m:fPr>
                                        <m:ctrlPr>
                                          <a:rPr lang="fr-FR" sz="3000" i="1" smtClean="0">
                                            <a:latin typeface="Cambria Math"/>
                                          </a:rPr>
                                        </m:ctrlPr>
                                      </m:fPr>
                                      <m:num>
                                        <m:rad>
                                          <m:radPr>
                                            <m:degHide m:val="on"/>
                                            <m:ctrlPr>
                                              <a:rPr lang="fr-FR" sz="3000" i="1" smtClean="0">
                                                <a:latin typeface="Cambria Math"/>
                                              </a:rPr>
                                            </m:ctrlPr>
                                          </m:radPr>
                                          <m:deg/>
                                          <m:e>
                                            <m:r>
                                              <a:rPr lang="fr-FR" sz="3000" b="0" i="1" smtClean="0">
                                                <a:latin typeface="Cambria Math"/>
                                              </a:rPr>
                                              <m:t>3</m:t>
                                            </m:r>
                                          </m:e>
                                        </m:rad>
                                      </m:num>
                                      <m:den>
                                        <m:r>
                                          <a:rPr lang="fr-FR" sz="3000" b="0" i="1" smtClean="0">
                                            <a:latin typeface="Cambria Math"/>
                                          </a:rPr>
                                          <m:t>2</m:t>
                                        </m:r>
                                      </m:den>
                                    </m:f>
                                  </m:e>
                                </m:d>
                              </m:oMath>
                            </m:oMathPara>
                          </a14:m>
                          <a:endParaRPr lang="fr-FR" sz="3000" dirty="0"/>
                        </a:p>
                      </a:txBody>
                      <a:tcPr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ctrlPr>
                                      <a:rPr lang="fr-FR" sz="3000" i="1" smtClean="0"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fr-FR" sz="3000" i="1" smtClean="0">
                                            <a:latin typeface="Cambria Math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fr-FR" sz="3000" b="0" i="1" smtClean="0">
                                            <a:latin typeface="Cambria Math"/>
                                          </a:rPr>
                                          <m:t>1</m:t>
                                        </m:r>
                                      </m:num>
                                      <m:den>
                                        <m:r>
                                          <a:rPr lang="fr-FR" sz="3000" b="0" i="1" smtClean="0">
                                            <a:latin typeface="Cambria Math"/>
                                          </a:rPr>
                                          <m:t>2</m:t>
                                        </m:r>
                                      </m:den>
                                    </m:f>
                                    <m:r>
                                      <a:rPr lang="fr-FR" sz="3000" b="0" i="1" smtClean="0">
                                        <a:latin typeface="Cambria Math"/>
                                      </a:rPr>
                                      <m:t>;−</m:t>
                                    </m:r>
                                    <m:f>
                                      <m:fPr>
                                        <m:ctrlPr>
                                          <a:rPr lang="fr-FR" sz="3000" i="1" smtClean="0">
                                            <a:latin typeface="Cambria Math"/>
                                          </a:rPr>
                                        </m:ctrlPr>
                                      </m:fPr>
                                      <m:num>
                                        <m:rad>
                                          <m:radPr>
                                            <m:degHide m:val="on"/>
                                            <m:ctrlPr>
                                              <a:rPr lang="fr-FR" sz="3000" i="1" smtClean="0">
                                                <a:latin typeface="Cambria Math"/>
                                              </a:rPr>
                                            </m:ctrlPr>
                                          </m:radPr>
                                          <m:deg/>
                                          <m:e>
                                            <m:r>
                                              <a:rPr lang="fr-FR" sz="3000" b="0" i="1" smtClean="0">
                                                <a:latin typeface="Cambria Math"/>
                                              </a:rPr>
                                              <m:t>3</m:t>
                                            </m:r>
                                          </m:e>
                                        </m:rad>
                                      </m:num>
                                      <m:den>
                                        <m:r>
                                          <a:rPr lang="fr-FR" sz="3000" b="0" i="1" smtClean="0">
                                            <a:latin typeface="Cambria Math"/>
                                          </a:rPr>
                                          <m:t>2</m:t>
                                        </m:r>
                                      </m:den>
                                    </m:f>
                                  </m:e>
                                </m:d>
                              </m:oMath>
                            </m:oMathPara>
                          </a14:m>
                          <a:endParaRPr lang="fr-FR" sz="3000" dirty="0"/>
                        </a:p>
                      </a:txBody>
                      <a:tcPr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Espace réservé du contenu 4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407687318"/>
                  </p:ext>
                </p:extLst>
              </p:nvPr>
            </p:nvGraphicFramePr>
            <p:xfrm>
              <a:off x="251520" y="4293096"/>
              <a:ext cx="8712968" cy="2088232"/>
            </p:xfrm>
            <a:graphic>
              <a:graphicData uri="http://schemas.openxmlformats.org/drawingml/2006/table">
                <a:tbl>
                  <a:tblPr firstRow="1">
                    <a:tableStyleId>{08FB837D-C827-4EFA-A057-4D05807E0F7C}</a:tableStyleId>
                  </a:tblPr>
                  <a:tblGrid>
                    <a:gridCol w="2178242"/>
                    <a:gridCol w="2178242"/>
                    <a:gridCol w="2178242"/>
                    <a:gridCol w="2178242"/>
                  </a:tblGrid>
                  <a:tr h="701040">
                    <a:tc gridSpan="4"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fr-FR" sz="4000" b="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Les coordonnées de E sont</a:t>
                          </a:r>
                          <a:r>
                            <a:rPr lang="fr-FR" sz="4000" b="0" baseline="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…</a:t>
                          </a:r>
                          <a:r>
                            <a:rPr lang="fr-FR" sz="4000" b="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</a:t>
                          </a:r>
                        </a:p>
                      </a:txBody>
                      <a:tcPr>
                        <a:solidFill>
                          <a:srgbClr val="33CC33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33CC33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33CC33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solidFill>
                          <a:srgbClr val="33CC33"/>
                        </a:solidFill>
                      </a:tcPr>
                    </a:tc>
                  </a:tr>
                  <a:tr h="1387192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2793" t="-58333" r="-301955" b="-70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103081" t="-58333" r="-202801" b="-70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202514" t="-58333" r="-102235" b="-70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303361" t="-58333" r="-2521" b="-7018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685546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Espace réservé du contenu 4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2573674881"/>
                  </p:ext>
                </p:extLst>
              </p:nvPr>
            </p:nvGraphicFramePr>
            <p:xfrm>
              <a:off x="251520" y="2276872"/>
              <a:ext cx="8712968" cy="2952289"/>
            </p:xfrm>
            <a:graphic>
              <a:graphicData uri="http://schemas.openxmlformats.org/drawingml/2006/table">
                <a:tbl>
                  <a:tblPr firstRow="1">
                    <a:tableStyleId>{08FB837D-C827-4EFA-A057-4D05807E0F7C}</a:tableStyleId>
                  </a:tblPr>
                  <a:tblGrid>
                    <a:gridCol w="2178242"/>
                    <a:gridCol w="2178242"/>
                    <a:gridCol w="2178242"/>
                    <a:gridCol w="2178242"/>
                  </a:tblGrid>
                  <a:tr h="1224136">
                    <a:tc gridSpan="4"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unc>
                                <m:funcPr>
                                  <m:ctrlPr>
                                    <a:rPr lang="fr-FR" sz="4400" b="0" i="1" baseline="0" smtClean="0">
                                      <a:latin typeface="Cambria Math"/>
                                      <a:ea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fr-FR" sz="4400" b="0" i="0" baseline="0" smtClean="0">
                                      <a:latin typeface="Cambria Math"/>
                                      <a:ea typeface="Cambria Math" panose="02040503050406030204" pitchFamily="18" charset="0"/>
                                    </a:rPr>
                                    <m:t>cos</m:t>
                                  </m:r>
                                </m:fName>
                                <m:e>
                                  <m:f>
                                    <m:fPr>
                                      <m:ctrlPr>
                                        <a:rPr lang="fr-FR" sz="4400" b="0" i="1" baseline="0" smtClean="0">
                                          <a:latin typeface="Cambria Math"/>
                                          <a:ea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fr-FR" sz="4400" b="0" i="1" baseline="0" smtClean="0">
                                          <a:latin typeface="Cambria Math"/>
                                          <a:ea typeface="Cambria Math" panose="02040503050406030204" pitchFamily="18" charset="0"/>
                                        </a:rPr>
                                        <m:t>2</m:t>
                                      </m:r>
                                      <m:r>
                                        <a:rPr lang="fr-FR" sz="4400" b="0" i="1" baseline="0" smtClean="0">
                                          <a:latin typeface="Cambria Math"/>
                                          <a:ea typeface="Cambria Math"/>
                                        </a:rPr>
                                        <m:t>𝜋</m:t>
                                      </m:r>
                                    </m:num>
                                    <m:den>
                                      <m:r>
                                        <a:rPr lang="fr-FR" sz="4400" b="0" i="1" baseline="0" smtClean="0">
                                          <a:latin typeface="Cambria Math"/>
                                          <a:ea typeface="Cambria Math" panose="02040503050406030204" pitchFamily="18" charset="0"/>
                                        </a:rPr>
                                        <m:t>3</m:t>
                                      </m:r>
                                    </m:den>
                                  </m:f>
                                  <m:r>
                                    <a:rPr lang="fr-FR" sz="4400" b="0" i="1" baseline="0" smtClean="0">
                                      <a:latin typeface="Cambria Math"/>
                                      <a:ea typeface="Cambria Math" panose="02040503050406030204" pitchFamily="18" charset="0"/>
                                    </a:rPr>
                                    <m:t>=</m:t>
                                  </m:r>
                                </m:e>
                              </m:func>
                            </m:oMath>
                          </a14:m>
                          <a:r>
                            <a:rPr lang="fr-FR" sz="4400" b="0" baseline="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…</a:t>
                          </a:r>
                          <a:r>
                            <a:rPr lang="fr-FR" sz="4400" b="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a:t> </a:t>
                          </a:r>
                        </a:p>
                      </a:txBody>
                      <a:tcPr>
                        <a:solidFill>
                          <a:srgbClr val="33CC33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33CC33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33CC33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solidFill>
                          <a:srgbClr val="33CC33"/>
                        </a:solidFill>
                      </a:tcPr>
                    </a:tc>
                  </a:tr>
                  <a:tr h="1387192">
                    <a:tc>
                      <a:txBody>
                        <a:bodyPr/>
                        <a:lstStyle/>
                        <a:p>
                          <a:pPr algn="ctr"/>
                          <a:endParaRPr lang="fr-FR" sz="1000" b="0" i="0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4000" b="0" i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2</m:t>
                                </m:r>
                                <m:r>
                                  <m:rPr>
                                    <m:sty m:val="p"/>
                                  </m:rPr>
                                  <a:rPr lang="fr-FR" sz="4000" b="0" i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cos</m:t>
                                </m:r>
                                <m:f>
                                  <m:fPr>
                                    <m:ctrlPr>
                                      <a:rPr lang="fr-FR" sz="4000" b="0" i="1" smtClean="0">
                                        <a:latin typeface="Cambria Math"/>
                                        <a:ea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40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𝜋</m:t>
                                    </m:r>
                                  </m:num>
                                  <m:den>
                                    <m:r>
                                      <a:rPr lang="fr-FR" sz="4000" b="0" i="0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3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4000" i="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1000" i="1" dirty="0" smtClean="0">
                            <a:latin typeface="Cambria Math"/>
                          </a:endParaRPr>
                        </a:p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3600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600" b="0" i="1" smtClean="0">
                                        <a:latin typeface="Cambria Math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fr-FR" sz="3600" b="0" i="1" smtClean="0">
                                        <a:latin typeface="Cambria Math"/>
                                      </a:rPr>
                                      <m:t>2</m:t>
                                    </m:r>
                                  </m:den>
                                </m:f>
                                <m:r>
                                  <a:rPr lang="fr-FR" sz="3600" b="0" i="1" smtClean="0">
                                    <a:latin typeface="Cambria Math"/>
                                  </a:rPr>
                                  <m:t>+</m:t>
                                </m:r>
                                <m:f>
                                  <m:fPr>
                                    <m:ctrlPr>
                                      <a:rPr lang="fr-FR" sz="3600" b="0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600" b="0" i="1" smtClean="0">
                                        <a:latin typeface="Cambria Math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fr-FR" sz="3600" b="0" i="1" smtClean="0">
                                        <a:latin typeface="Cambria Math"/>
                                      </a:rPr>
                                      <m:t>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3600" dirty="0"/>
                        </a:p>
                      </a:txBody>
                      <a:tcPr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fr-FR" sz="1000" b="0" i="0" dirty="0" smtClean="0">
                            <a:latin typeface="Cambria Math"/>
                          </a:endParaRPr>
                        </a:p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3600" b="0" i="0" smtClean="0">
                                    <a:latin typeface="Cambria Math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fr-FR" sz="3600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600" b="0" i="1" smtClean="0">
                                        <a:latin typeface="Cambria Math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fr-FR" sz="3600" b="0" i="1" smtClean="0">
                                        <a:latin typeface="Cambria Math"/>
                                        <a:ea typeface="Cambria Math"/>
                                      </a:rPr>
                                      <m:t>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3600" dirty="0"/>
                        </a:p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fr-FR" sz="3000" dirty="0"/>
                        </a:p>
                      </a:txBody>
                      <a:tcPr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fr-FR" sz="1000" i="1" dirty="0" smtClean="0">
                            <a:latin typeface="Cambria Math"/>
                          </a:endParaRPr>
                        </a:p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3600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m:rPr>
                                        <m:sty m:val="p"/>
                                      </m:rPr>
                                      <a:rPr lang="fr-FR" sz="3600" b="0" i="0" smtClean="0">
                                        <a:latin typeface="Cambria Math"/>
                                      </a:rPr>
                                      <m:t>cos</m:t>
                                    </m:r>
                                    <m:r>
                                      <a:rPr lang="fr-FR" sz="3600" b="0" i="0" smtClean="0">
                                        <a:latin typeface="Cambria Math"/>
                                      </a:rPr>
                                      <m:t>2</m:t>
                                    </m:r>
                                    <m:r>
                                      <a:rPr lang="fr-FR" sz="3600" b="0" i="1" smtClean="0">
                                        <a:latin typeface="Cambria Math"/>
                                        <a:ea typeface="Cambria Math"/>
                                      </a:rPr>
                                      <m:t>𝜋</m:t>
                                    </m:r>
                                  </m:num>
                                  <m:den>
                                    <m:r>
                                      <a:rPr lang="fr-FR" sz="3600" b="0" i="1" smtClean="0">
                                        <a:latin typeface="Cambria Math"/>
                                        <a:ea typeface="Cambria Math"/>
                                      </a:rPr>
                                      <m:t>3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3600" dirty="0"/>
                        </a:p>
                      </a:txBody>
                      <a:tcPr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Espace réservé du contenu 4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2573674881"/>
                  </p:ext>
                </p:extLst>
              </p:nvPr>
            </p:nvGraphicFramePr>
            <p:xfrm>
              <a:off x="251520" y="2276872"/>
              <a:ext cx="8712968" cy="2952289"/>
            </p:xfrm>
            <a:graphic>
              <a:graphicData uri="http://schemas.openxmlformats.org/drawingml/2006/table">
                <a:tbl>
                  <a:tblPr firstRow="1">
                    <a:tableStyleId>{08FB837D-C827-4EFA-A057-4D05807E0F7C}</a:tableStyleId>
                  </a:tblPr>
                  <a:tblGrid>
                    <a:gridCol w="2178242"/>
                    <a:gridCol w="2178242"/>
                    <a:gridCol w="2178242"/>
                    <a:gridCol w="2178242"/>
                  </a:tblGrid>
                  <a:tr h="1224136">
                    <a:tc gridSpan="4"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699" t="-1990" r="-629" b="-148756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33CC33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33CC33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fr-FR" sz="4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solidFill>
                          <a:srgbClr val="33CC33"/>
                        </a:solidFill>
                      </a:tcPr>
                    </a:tc>
                  </a:tr>
                  <a:tr h="1728153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2793" t="-72438" r="-301955" b="-56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103081" t="-72438" r="-202801" b="-56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202514" t="-72438" r="-102235" b="-56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303361" t="-72438" r="-2521" b="-5654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8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7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1072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ébit">
  <a:themeElements>
    <a:clrScheme name="Vagues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ébit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Débit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871</TotalTime>
  <Words>1113</Words>
  <Application>Microsoft Office PowerPoint</Application>
  <PresentationFormat>Affichage à l'écran (4:3)</PresentationFormat>
  <Paragraphs>237</Paragraphs>
  <Slides>25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25</vt:i4>
      </vt:variant>
    </vt:vector>
  </HeadingPairs>
  <TitlesOfParts>
    <vt:vector size="26" baseType="lpstr">
      <vt:lpstr>Débit</vt:lpstr>
      <vt:lpstr>Trigonométrie Série 14</vt:lpstr>
      <vt:lpstr> </vt:lpstr>
      <vt:lpstr>Question 1 </vt:lpstr>
      <vt:lpstr>Question 2 </vt:lpstr>
      <vt:lpstr>Question 3 </vt:lpstr>
      <vt:lpstr>Question 4 </vt:lpstr>
      <vt:lpstr>          Question 5 </vt:lpstr>
      <vt:lpstr>          Question 6 </vt:lpstr>
      <vt:lpstr>Question 7 </vt:lpstr>
      <vt:lpstr>Question 8 </vt:lpstr>
      <vt:lpstr>Question 9 </vt:lpstr>
      <vt:lpstr>Question 10 </vt:lpstr>
      <vt:lpstr>Correction</vt:lpstr>
      <vt:lpstr> </vt:lpstr>
      <vt:lpstr>Question 1 </vt:lpstr>
      <vt:lpstr>Question 2 </vt:lpstr>
      <vt:lpstr>Question 3 </vt:lpstr>
      <vt:lpstr>Question 4 </vt:lpstr>
      <vt:lpstr>          Question 5 </vt:lpstr>
      <vt:lpstr>          Question 6 </vt:lpstr>
      <vt:lpstr>Question 7 </vt:lpstr>
      <vt:lpstr>Question 8 </vt:lpstr>
      <vt:lpstr>Question 9 </vt:lpstr>
      <vt:lpstr>Question 10 </vt:lpstr>
      <vt:lpstr>Fin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SECOND DEGRE – Série 1 1S – 1ES/L</dc:title>
  <dc:creator>véro</dc:creator>
  <cp:lastModifiedBy>auderi</cp:lastModifiedBy>
  <cp:revision>203</cp:revision>
  <dcterms:created xsi:type="dcterms:W3CDTF">2017-06-06T15:31:06Z</dcterms:created>
  <dcterms:modified xsi:type="dcterms:W3CDTF">2020-01-27T15:35:29Z</dcterms:modified>
</cp:coreProperties>
</file>